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50" r:id="rId3"/>
    <p:sldId id="300" r:id="rId4"/>
    <p:sldId id="571" r:id="rId5"/>
    <p:sldId id="612" r:id="rId6"/>
    <p:sldId id="569" r:id="rId7"/>
    <p:sldId id="574" r:id="rId8"/>
    <p:sldId id="575" r:id="rId9"/>
    <p:sldId id="576" r:id="rId10"/>
    <p:sldId id="577" r:id="rId11"/>
    <p:sldId id="578" r:id="rId12"/>
    <p:sldId id="295"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Szerző" initials="A" userId="Author" providerId="AD"/>
  <p188:author id="{344424EE-4D29-1570-36CE-7EF56EE2A2F0}" name="Dr. Bokor László" initials="BL" userId="S::lbokor@akk.hu::cac195ce-0dc6-4957-b545-c1b76eae06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Szerző" initial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2B"/>
    <a:srgbClr val="D7D7D7"/>
    <a:srgbClr val="94603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3616" autoAdjust="0"/>
  </p:normalViewPr>
  <p:slideViewPr>
    <p:cSldViewPr snapToGrid="0" showGuides="1">
      <p:cViewPr>
        <p:scale>
          <a:sx n="75" d="100"/>
          <a:sy n="75" d="100"/>
        </p:scale>
        <p:origin x="859" y="86"/>
      </p:cViewPr>
      <p:guideLst>
        <p:guide pos="5768"/>
        <p:guide orient="horz" pos="2160"/>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38BE6217-F9F6-5720-DA97-CE2E6615B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DA9929CE-CADC-3E1E-E53D-04191E4E9F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4C42E-B05A-4579-A878-21830E7A8C05}" type="datetimeFigureOut">
              <a:rPr lang="hu-HU" smtClean="0"/>
              <a:t>2026. 05. 08.</a:t>
            </a:fld>
            <a:endParaRPr lang="hu-HU"/>
          </a:p>
        </p:txBody>
      </p:sp>
      <p:sp>
        <p:nvSpPr>
          <p:cNvPr id="4" name="Élőláb helye 3">
            <a:extLst>
              <a:ext uri="{FF2B5EF4-FFF2-40B4-BE49-F238E27FC236}">
                <a16:creationId xmlns:a16="http://schemas.microsoft.com/office/drawing/2014/main" id="{DE3B5E63-54EA-16EA-E749-39F1F1CB8C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EFA914A2-A58D-408E-CEC8-6EE676CBB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90B11-86CF-4D40-8FF5-61B0C37D71FC}" type="slidenum">
              <a:rPr lang="hu-HU" smtClean="0"/>
              <a:t>‹#›</a:t>
            </a:fld>
            <a:endParaRPr lang="hu-HU"/>
          </a:p>
        </p:txBody>
      </p:sp>
    </p:spTree>
    <p:extLst>
      <p:ext uri="{BB962C8B-B14F-4D97-AF65-F5344CB8AC3E}">
        <p14:creationId xmlns:p14="http://schemas.microsoft.com/office/powerpoint/2010/main" val="311688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AD98-3885-41AE-A56D-CBC22909A531}" type="datetimeFigureOut">
              <a:rPr lang="hu-HU" smtClean="0"/>
              <a:t>2026. 05. 08.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A1E1C-7E3A-4B88-8877-F0E8924CC247}" type="slidenum">
              <a:rPr lang="hu-HU" smtClean="0"/>
              <a:t>‹#›</a:t>
            </a:fld>
            <a:endParaRPr lang="hu-HU"/>
          </a:p>
        </p:txBody>
      </p:sp>
    </p:spTree>
    <p:extLst>
      <p:ext uri="{BB962C8B-B14F-4D97-AF65-F5344CB8AC3E}">
        <p14:creationId xmlns:p14="http://schemas.microsoft.com/office/powerpoint/2010/main" val="8853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9EA1E1C-7E3A-4B88-8877-F0E8924CC247}" type="slidenum">
              <a:rPr lang="hu-HU" smtClean="0"/>
              <a:t>1</a:t>
            </a:fld>
            <a:endParaRPr lang="hu-HU"/>
          </a:p>
        </p:txBody>
      </p:sp>
    </p:spTree>
    <p:extLst>
      <p:ext uri="{BB962C8B-B14F-4D97-AF65-F5344CB8AC3E}">
        <p14:creationId xmlns:p14="http://schemas.microsoft.com/office/powerpoint/2010/main" val="2847516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86A1-6315-B73A-E2AE-93330FD510C8}"/>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CC2834C-E844-0636-DD53-73176A79D301}"/>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1761B4A0-CAE2-C3DE-1BAC-505C08DCE2D1}"/>
              </a:ext>
            </a:extLst>
          </p:cNvPr>
          <p:cNvSpPr>
            <a:spLocks noGrp="1"/>
          </p:cNvSpPr>
          <p:nvPr>
            <p:ph type="body" idx="1"/>
          </p:nvPr>
        </p:nvSpPr>
        <p:spPr/>
        <p:txBody>
          <a:bodyPr/>
          <a:lstStyle/>
          <a:p>
            <a:endParaRPr lang="hu-HU" dirty="0"/>
          </a:p>
        </p:txBody>
      </p:sp>
      <p:sp>
        <p:nvSpPr>
          <p:cNvPr id="4" name="Dia számának helye 3">
            <a:extLst>
              <a:ext uri="{FF2B5EF4-FFF2-40B4-BE49-F238E27FC236}">
                <a16:creationId xmlns:a16="http://schemas.microsoft.com/office/drawing/2014/main" id="{ADAF47CE-4F10-CC55-C2AB-80869B148AD6}"/>
              </a:ext>
            </a:extLst>
          </p:cNvPr>
          <p:cNvSpPr>
            <a:spLocks noGrp="1"/>
          </p:cNvSpPr>
          <p:nvPr>
            <p:ph type="sldNum" sz="quarter" idx="5"/>
          </p:nvPr>
        </p:nvSpPr>
        <p:spPr/>
        <p:txBody>
          <a:bodyPr/>
          <a:lstStyle/>
          <a:p>
            <a:fld id="{99EA1E1C-7E3A-4B88-8877-F0E8924CC247}" type="slidenum">
              <a:rPr lang="hu-HU" smtClean="0"/>
              <a:t>11</a:t>
            </a:fld>
            <a:endParaRPr lang="hu-HU"/>
          </a:p>
        </p:txBody>
      </p:sp>
    </p:spTree>
    <p:extLst>
      <p:ext uri="{BB962C8B-B14F-4D97-AF65-F5344CB8AC3E}">
        <p14:creationId xmlns:p14="http://schemas.microsoft.com/office/powerpoint/2010/main" val="242227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4864-B0AF-5EA9-E6EE-F8780AE939EC}"/>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C21EE3C8-8473-4603-2B1B-64E4B5D7DFA6}"/>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89B21253-5281-2037-5293-244BD32B3AC0}"/>
              </a:ext>
            </a:extLst>
          </p:cNvPr>
          <p:cNvSpPr>
            <a:spLocks noGrp="1"/>
          </p:cNvSpPr>
          <p:nvPr>
            <p:ph type="body" idx="1"/>
          </p:nvPr>
        </p:nvSpPr>
        <p:spPr/>
        <p:txBody>
          <a:bodyPr/>
          <a:lstStyle/>
          <a:p>
            <a:r>
              <a:rPr lang="en-GB" noProof="0" dirty="0"/>
              <a:t>Financial transactions are increasingly shifting into the digital space. Future generations are making greater use of digital environments. Digitalization is appearing across many areas of the financial world in a variety of forms.</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financial system is increasingly shifting into a fully digital environment, where both money and assets exist in digital form. On the one hand, there is an emergence of digital money, such as cryptocurrencies and central bank digital currencies. On the other hand, financial and real-world assets are also becoming digital through tokenization, including equities, real-world assets, and bonds. Tokenisation is predominantly done on </a:t>
            </a:r>
            <a:r>
              <a:rPr lang="en-GB" noProof="0" dirty="0">
                <a:solidFill>
                  <a:schemeClr val="bg1"/>
                </a:solidFill>
              </a:rPr>
              <a:t>blockchain. Blockchain technology uses distributed ledger technology, that enables the secure transfer of information and digital assets through a shared network, where participants agree on and verify transactions using consensus mechanisms.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Tokenization converts ownership of tangible (real estate, art, gold) or intangible assets into digital tokens. These tokens represent fractional ownership, enabling secure, transparent, and 24/7 trading on decentralized ledgers, which significantly increases liquidity and accessibility for traditionally illiquid, high-value assets. </a:t>
            </a:r>
            <a:r>
              <a:rPr lang="en-GB" sz="1200" b="0" i="0" kern="1200" noProof="0" dirty="0">
                <a:solidFill>
                  <a:schemeClr val="tx1"/>
                </a:solidFill>
                <a:effectLst/>
                <a:latin typeface="+mn-lt"/>
                <a:ea typeface="+mn-ea"/>
                <a:cs typeface="+mn-cs"/>
              </a:rPr>
              <a:t>Fractionalised ownership refers to the possibility of dividing traditionally indivisible or high-value assets into smaller, more accessible units represented as digital tokens.</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dirty="0">
                <a:solidFill>
                  <a:schemeClr val="tx1"/>
                </a:solidFill>
                <a:latin typeface="+mn-lt"/>
                <a:ea typeface="+mn-ea"/>
                <a:cs typeface="+mn-cs"/>
              </a:rPr>
              <a:t>Digital bonds are the most prominent application of tokenization. </a:t>
            </a:r>
            <a:r>
              <a:rPr lang="en-GB" noProof="0" dirty="0"/>
              <a:t>In tokenised bond issuances, issuers and investors can convert their bonds and fiat currencies to tokens on digital platforms respectively. Once tokenised, their bonds and fiat currencies can be exchanged wallet-to-wallet, without the need for financial intermediaries. In contrast, when issuing a conventional bond, issuers and investors have to go through brokers as intermediaries. </a:t>
            </a:r>
          </a:p>
          <a:p>
            <a:endParaRPr lang="en-GB" noProof="0" dirty="0"/>
          </a:p>
          <a:p>
            <a:r>
              <a:rPr lang="en-GB" noProof="0" dirty="0"/>
              <a:t>What is increasingly important is that these digital forms of money and assets are becoming interoperable and tradable with each other across global markets. This opens up new potential use cases for sovereign debt management as well, where governments could benefit from more efficient issuance processes and broader investor access through digital infrastructure.</a:t>
            </a:r>
          </a:p>
          <a:p>
            <a:endParaRPr lang="en-GB" noProof="0" dirty="0"/>
          </a:p>
          <a:p>
            <a:r>
              <a:rPr lang="en-GB" noProof="0" dirty="0"/>
              <a:t>For example, this could include scenarios such as the purchase of government bonds using crypto-based capital through conversion mechanisms, or the issuance of tokenized sovereign bonds that can be traded within digital asset ecosystems. Counties like, Slovenia and Hong Kong already issued digital bonds where the settlement time was only one business day and the settlement of the tokenised bonds was with the use of tokenised central bank money. According to several reports, in 2024, digital bond issuance amounted to around 3,000 million EUR, which is still a very small </a:t>
            </a:r>
            <a:r>
              <a:rPr lang="hu-HU" noProof="0" dirty="0" err="1"/>
              <a:t>fraction</a:t>
            </a:r>
            <a:r>
              <a:rPr lang="en-GB" noProof="0" dirty="0"/>
              <a:t> of the </a:t>
            </a:r>
            <a:r>
              <a:rPr lang="hu-HU" noProof="0" dirty="0" err="1"/>
              <a:t>total</a:t>
            </a:r>
            <a:r>
              <a:rPr lang="hu-HU" noProof="0" dirty="0"/>
              <a:t> </a:t>
            </a:r>
            <a:r>
              <a:rPr lang="en-GB" noProof="0" dirty="0"/>
              <a:t>bond market: </a:t>
            </a:r>
          </a:p>
          <a:p>
            <a:r>
              <a:rPr lang="hu-HU" u="sng" noProof="0" dirty="0"/>
              <a:t>https://www.ecb.europa.eu/press/financial-stability-publications/macroprudential-bulletin/html/ecb.mpbu202604_03.en.html   </a:t>
            </a:r>
          </a:p>
          <a:p>
            <a:r>
              <a:rPr lang="hu-HU" u="sng" dirty="0">
                <a:solidFill>
                  <a:schemeClr val="tx1">
                    <a:lumMod val="50000"/>
                  </a:schemeClr>
                </a:solidFill>
              </a:rPr>
              <a:t>https://www.afme.eu/media/bskh0gmm/afme-dlt-report-2025-september.pdf  </a:t>
            </a:r>
            <a:endParaRPr lang="en-GB" noProof="0" dirty="0"/>
          </a:p>
        </p:txBody>
      </p:sp>
      <p:sp>
        <p:nvSpPr>
          <p:cNvPr id="4" name="Dia számának helye 3">
            <a:extLst>
              <a:ext uri="{FF2B5EF4-FFF2-40B4-BE49-F238E27FC236}">
                <a16:creationId xmlns:a16="http://schemas.microsoft.com/office/drawing/2014/main" id="{04A8A84F-9485-C6DE-EE97-60B6C447F9B4}"/>
              </a:ext>
            </a:extLst>
          </p:cNvPr>
          <p:cNvSpPr>
            <a:spLocks noGrp="1"/>
          </p:cNvSpPr>
          <p:nvPr>
            <p:ph type="sldNum" sz="quarter" idx="10"/>
          </p:nvPr>
        </p:nvSpPr>
        <p:spPr/>
        <p:txBody>
          <a:bodyPr/>
          <a:lstStyle/>
          <a:p>
            <a:fld id="{99EA1E1C-7E3A-4B88-8877-F0E8924CC247}" type="slidenum">
              <a:rPr lang="hu-HU" smtClean="0"/>
              <a:t>2</a:t>
            </a:fld>
            <a:endParaRPr lang="hu-HU"/>
          </a:p>
        </p:txBody>
      </p:sp>
    </p:spTree>
    <p:extLst>
      <p:ext uri="{BB962C8B-B14F-4D97-AF65-F5344CB8AC3E}">
        <p14:creationId xmlns:p14="http://schemas.microsoft.com/office/powerpoint/2010/main" val="261026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tx1"/>
                </a:solidFill>
                <a:effectLst/>
                <a:latin typeface="+mn-lt"/>
                <a:ea typeface="+mn-ea"/>
                <a:cs typeface="+mn-cs"/>
              </a:rPr>
              <a:t>Benefits: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noProof="0" dirty="0">
                <a:solidFill>
                  <a:schemeClr val="tx1"/>
                </a:solidFill>
                <a:effectLst/>
                <a:latin typeface="+mn-lt"/>
                <a:ea typeface="+mn-ea"/>
                <a:cs typeface="+mn-cs"/>
              </a:rPr>
            </a:br>
            <a:r>
              <a:rPr lang="en-GB" sz="1200" kern="1200" noProof="0" dirty="0">
                <a:solidFill>
                  <a:schemeClr val="tx1"/>
                </a:solidFill>
                <a:effectLst/>
                <a:latin typeface="+mn-lt"/>
                <a:ea typeface="+mn-ea"/>
                <a:cs typeface="+mn-cs"/>
              </a:rPr>
              <a:t>Theoretically, tokenisation may enhance issuance efficiency by automating the multi-step process for issuance, interest payment and principal repayment through the use of smart contracts. Conventional bond issuance involves multiple intermediaries such as underwriters, who charge fees for their services. In contrast, tokenisation streamlines the bond issuance process by automating the manual process and eliminating paper trails. These may reduce the operational cost of bond issuance, including the underwriting fees.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The issuers may also be able to issue tokenised bonds at lower yields, as investors may favour their unique features, such as the high transparency, speedier settlement cycles, round-the-clock trading without intermediaries, and fractionalised bond ownership which allows for an unrestrictedly small amount in transactions </a:t>
            </a:r>
            <a:r>
              <a:rPr lang="en-GB" sz="1200" kern="1200" noProof="0" dirty="0">
                <a:solidFill>
                  <a:schemeClr val="tx1"/>
                </a:solidFill>
                <a:effectLst/>
                <a:latin typeface="+mn-lt"/>
                <a:ea typeface="+mn-ea"/>
                <a:cs typeface="+mn-cs"/>
                <a:sym typeface="Wingdings" panose="05000000000000000000" pitchFamily="2" charset="2"/>
              </a:rPr>
              <a:t> the </a:t>
            </a:r>
            <a:r>
              <a:rPr lang="en-GB" sz="1200" kern="1200" noProof="0" dirty="0">
                <a:solidFill>
                  <a:schemeClr val="tx1"/>
                </a:solidFill>
                <a:effectLst/>
                <a:latin typeface="+mn-lt"/>
                <a:ea typeface="+mn-ea"/>
                <a:cs typeface="+mn-cs"/>
              </a:rPr>
              <a:t>fractionalised bond ownership may lower the entry barrier of those bonds that were once illiquid to ordinary investors.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dirty="0">
                <a:solidFill>
                  <a:schemeClr val="tx1"/>
                </a:solidFill>
                <a:effectLst/>
                <a:latin typeface="+mn-lt"/>
                <a:ea typeface="+mn-ea"/>
                <a:cs typeface="+mn-cs"/>
              </a:rPr>
              <a:t>Tokenisation may improve market liquidity, given that the aforementioned features of tokenised bonds may reduce the transaction costs and broaden the investor base. In addition, the magnitude of liquidity improvement is likely to be greater for those bonds that are open to retail investors, as they are more likely to benefit from the lower entry barrier and increased access to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Tokenisation</a:t>
            </a:r>
            <a:r>
              <a:rPr lang="en-US" dirty="0"/>
              <a:t> may improve the liquidity of conventional bonds by facilitating their price discovery process. In theory, as </a:t>
            </a:r>
            <a:r>
              <a:rPr lang="en-US" dirty="0" err="1"/>
              <a:t>tokenised</a:t>
            </a:r>
            <a:r>
              <a:rPr lang="en-US" dirty="0"/>
              <a:t> bonds are traded with greater liquidity, they are more conducive to more informative prices. This information can then help facilitate the discovery of the fair value of the less liquid conventional bonds issued by the same issuers, thereby improving the liquidity of the latter.</a:t>
            </a:r>
            <a:br>
              <a:rPr lang="en-GB" sz="1200" kern="1200" noProof="0" dirty="0">
                <a:solidFill>
                  <a:schemeClr val="tx1"/>
                </a:solidFill>
                <a:effectLst/>
                <a:latin typeface="+mn-lt"/>
                <a:ea typeface="+mn-ea"/>
                <a:cs typeface="+mn-cs"/>
              </a:rPr>
            </a:br>
            <a:br>
              <a:rPr lang="en-GB" sz="1200" kern="1200" noProof="0" dirty="0">
                <a:solidFill>
                  <a:schemeClr val="tx1"/>
                </a:solidFill>
                <a:effectLst/>
                <a:latin typeface="+mn-lt"/>
                <a:ea typeface="+mn-ea"/>
                <a:cs typeface="+mn-cs"/>
              </a:rPr>
            </a:br>
            <a:r>
              <a:rPr lang="en-GB" sz="1200" b="1" kern="1200" noProof="0" dirty="0">
                <a:solidFill>
                  <a:schemeClr val="tx1"/>
                </a:solidFill>
                <a:effectLst/>
                <a:latin typeface="+mn-lt"/>
                <a:ea typeface="+mn-ea"/>
                <a:cs typeface="+mn-cs"/>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Energy consumption and environmental impact</a:t>
            </a:r>
            <a:r>
              <a:rPr lang="en-GB" noProof="0" dirty="0"/>
              <a:t> – Certain blockchain consensus mechanisms, especially proof-of-work systems, can require significant computational power and energy consumption, raising sustainability concerns.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kern="1200" noProof="0" dirty="0">
                <a:solidFill>
                  <a:schemeClr val="tx1"/>
                </a:solidFill>
                <a:effectLst/>
                <a:latin typeface="+mn-lt"/>
                <a:ea typeface="+mn-ea"/>
                <a:cs typeface="+mn-cs"/>
              </a:rPr>
            </a:br>
            <a:r>
              <a:rPr lang="en-GB" sz="1200" b="1" kern="1200" noProof="0" dirty="0">
                <a:solidFill>
                  <a:schemeClr val="tx1"/>
                </a:solidFill>
                <a:effectLst/>
                <a:latin typeface="+mn-lt"/>
                <a:ea typeface="+mn-ea"/>
                <a:cs typeface="+mn-cs"/>
              </a:rPr>
              <a:t>Infrastructure and technology: </a:t>
            </a:r>
            <a:r>
              <a:rPr lang="en-GB" noProof="0" dirty="0">
                <a:solidFill>
                  <a:schemeClr val="tx1"/>
                </a:solidFill>
              </a:rPr>
              <a:t>DLT and tokenisation would require investment and the accumulation of expertise, which would entail costs, benefits may only materialise in the long term.</a:t>
            </a:r>
            <a:r>
              <a:rPr lang="en-GB" sz="1200" b="0" i="0" kern="1200" noProof="0" dirty="0">
                <a:solidFill>
                  <a:schemeClr val="tx1"/>
                </a:solidFill>
                <a:effectLst/>
                <a:latin typeface="+mn-lt"/>
                <a:ea typeface="+mn-ea"/>
                <a:cs typeface="+mn-cs"/>
              </a:rPr>
              <a:t> Deploying tokenisation on a larger scale would require significant adjustments to the infrastructure of financial markets. This could be a time-intensive process and may require legacy and new infrastructure to exist side by side. This may – at least in the short term – translate into greater costs, including higher underwriting fees</a:t>
            </a:r>
            <a:br>
              <a:rPr lang="en-GB" sz="1200" b="0" i="0" kern="1200" noProof="0" dirty="0">
                <a:solidFill>
                  <a:schemeClr val="tx1"/>
                </a:solidFill>
                <a:effectLst/>
                <a:latin typeface="+mn-lt"/>
                <a:ea typeface="+mn-ea"/>
                <a:cs typeface="+mn-cs"/>
              </a:rPr>
            </a:br>
            <a:br>
              <a:rPr lang="en-GB" sz="1200" b="0" i="0" kern="1200" noProof="0" dirty="0">
                <a:solidFill>
                  <a:schemeClr val="tx1"/>
                </a:solidFill>
                <a:effectLst/>
                <a:latin typeface="+mn-lt"/>
                <a:ea typeface="+mn-ea"/>
                <a:cs typeface="+mn-cs"/>
              </a:rPr>
            </a:br>
            <a:r>
              <a:rPr lang="en-GB" b="1" noProof="0" dirty="0"/>
              <a:t>Legal and regulatory risks</a:t>
            </a:r>
            <a:r>
              <a:rPr lang="en-GB" noProof="0" dirty="0"/>
              <a:t> – The regulatory treatment of blockchain-based assets and activities remains fragmented and evolving across jurisdictions, creating legal uncertainty for issuers and investors.</a:t>
            </a:r>
            <a:br>
              <a:rPr lang="en-GB" noProof="0" dirty="0"/>
            </a:br>
            <a:br>
              <a:rPr lang="en-GB" noProof="0" dirty="0"/>
            </a:br>
            <a:r>
              <a:rPr lang="en-GB" b="1" noProof="0" dirty="0"/>
              <a:t>Data protection concerns</a:t>
            </a:r>
            <a:r>
              <a:rPr lang="en-GB" noProof="0" dirty="0"/>
              <a:t> – Blockchain systems may create challenges in complying with data protection and privacy requirements, particularly where personal data is stored immutably on distributed ledgers.</a:t>
            </a:r>
            <a:br>
              <a:rPr lang="en-GB" noProof="0" dirty="0"/>
            </a:br>
            <a:br>
              <a:rPr lang="en-GB" noProof="0" dirty="0"/>
            </a:br>
            <a:r>
              <a:rPr lang="en-GB" b="1" noProof="0" dirty="0"/>
              <a:t>Business risks (trust and adoption)</a:t>
            </a:r>
            <a:r>
              <a:rPr lang="en-GB" noProof="0" dirty="0"/>
              <a:t> – The successful adoption of blockchain-based financial infrastructure depends on market acceptance, interoperability, and confidence among financial institutions, investors, and regulators. </a:t>
            </a:r>
            <a:r>
              <a:rPr lang="en-GB" sz="1200" noProof="0" dirty="0"/>
              <a:t>Although fractionalised ownership could broaden the investor base and promote financial inclusion, institutional investors may see only limited benefits from smaller transaction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noProof="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99EA1E1C-7E3A-4B88-8877-F0E8924CC247}" type="slidenum">
              <a:rPr lang="hu-HU" smtClean="0"/>
              <a:t>3</a:t>
            </a:fld>
            <a:endParaRPr lang="hu-HU"/>
          </a:p>
        </p:txBody>
      </p:sp>
    </p:spTree>
    <p:extLst>
      <p:ext uri="{BB962C8B-B14F-4D97-AF65-F5344CB8AC3E}">
        <p14:creationId xmlns:p14="http://schemas.microsoft.com/office/powerpoint/2010/main" val="326738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EAD2B-C75B-5C65-4DB1-025742B07FA7}"/>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07BD613E-75E0-D43E-7703-C2ABB9C91BC0}"/>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7224D641-CE94-91CD-6110-C65F987C51F9}"/>
              </a:ext>
            </a:extLst>
          </p:cNvPr>
          <p:cNvSpPr>
            <a:spLocks noGrp="1"/>
          </p:cNvSpPr>
          <p:nvPr>
            <p:ph type="body" idx="1"/>
          </p:nvPr>
        </p:nvSpPr>
        <p:spPr/>
        <p:txBody>
          <a:bodyPr/>
          <a:lstStyle/>
          <a:p>
            <a:r>
              <a:rPr lang="en-GB" noProof="0" dirty="0"/>
              <a:t>When comparing tokenised bonds with conventional bonds</a:t>
            </a:r>
            <a:r>
              <a:rPr lang="hu-HU" noProof="0" dirty="0"/>
              <a:t> in </a:t>
            </a:r>
            <a:r>
              <a:rPr lang="hu-HU" noProof="0" dirty="0" err="1"/>
              <a:t>practice</a:t>
            </a:r>
            <a:r>
              <a:rPr lang="en-GB" noProof="0" dirty="0"/>
              <a:t>, studies find that digital bonds may be associated with lower borrowing costs as confirmed by the European Central Bank study published in April 2026 and by the Hong Kong Monetary Authority at the end of 2023.</a:t>
            </a:r>
          </a:p>
          <a:p>
            <a:endParaRPr lang="en-GB" noProof="0" dirty="0"/>
          </a:p>
          <a:p>
            <a:r>
              <a:rPr lang="en-GB" noProof="0" dirty="0"/>
              <a:t>In some cases, reduced underwriting fees can also be observed, although results vary across studies. For example, in the ECB study, underwriting fees were higher while in the Hong Kong study the were lower. </a:t>
            </a:r>
          </a:p>
          <a:p>
            <a:endParaRPr lang="en-GB" noProof="0" dirty="0"/>
          </a:p>
          <a:p>
            <a:r>
              <a:rPr lang="en-GB" noProof="0" dirty="0"/>
              <a:t>The Hong Kong study also suggests that tokenised bonds exhibit higher liquidity, as their bid-ask spreads are found to be lower than the similar conventional bonds by 5.3%, with the improvement doubled to 10.8%.</a:t>
            </a:r>
            <a:br>
              <a:rPr lang="en-GB" noProof="0" dirty="0"/>
            </a:br>
            <a:br>
              <a:rPr lang="en-GB" noProof="0" dirty="0"/>
            </a:br>
            <a:r>
              <a:rPr lang="en-GB" noProof="0" dirty="0"/>
              <a:t>Overall, the digital bond issuance might have several benefits for both the issuers and investors, but it needs to be addressed, that the overall market is still nascent, and literature findings are not yet fully consistent.</a:t>
            </a:r>
          </a:p>
          <a:p>
            <a:endParaRPr lang="hu-HU" baseline="0" dirty="0"/>
          </a:p>
        </p:txBody>
      </p:sp>
      <p:sp>
        <p:nvSpPr>
          <p:cNvPr id="4" name="Dia számának helye 3">
            <a:extLst>
              <a:ext uri="{FF2B5EF4-FFF2-40B4-BE49-F238E27FC236}">
                <a16:creationId xmlns:a16="http://schemas.microsoft.com/office/drawing/2014/main" id="{137478C3-0289-33A7-3BEB-D5969309662B}"/>
              </a:ext>
            </a:extLst>
          </p:cNvPr>
          <p:cNvSpPr>
            <a:spLocks noGrp="1"/>
          </p:cNvSpPr>
          <p:nvPr>
            <p:ph type="sldNum" sz="quarter" idx="10"/>
          </p:nvPr>
        </p:nvSpPr>
        <p:spPr/>
        <p:txBody>
          <a:bodyPr/>
          <a:lstStyle/>
          <a:p>
            <a:fld id="{99EA1E1C-7E3A-4B88-8877-F0E8924CC247}" type="slidenum">
              <a:rPr lang="hu-HU" smtClean="0"/>
              <a:t>4</a:t>
            </a:fld>
            <a:endParaRPr lang="hu-HU"/>
          </a:p>
        </p:txBody>
      </p:sp>
    </p:spTree>
    <p:extLst>
      <p:ext uri="{BB962C8B-B14F-4D97-AF65-F5344CB8AC3E}">
        <p14:creationId xmlns:p14="http://schemas.microsoft.com/office/powerpoint/2010/main" val="236412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99EA1E1C-7E3A-4B88-8877-F0E8924CC247}" type="slidenum">
              <a:rPr lang="hu-HU" smtClean="0"/>
              <a:t>6</a:t>
            </a:fld>
            <a:endParaRPr lang="hu-HU"/>
          </a:p>
        </p:txBody>
      </p:sp>
    </p:spTree>
    <p:extLst>
      <p:ext uri="{BB962C8B-B14F-4D97-AF65-F5344CB8AC3E}">
        <p14:creationId xmlns:p14="http://schemas.microsoft.com/office/powerpoint/2010/main" val="156342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36F90-61EF-409C-09B0-EEEA85B9DCE4}"/>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75AF1621-3492-A6F7-7537-BD93BCFF8CCC}"/>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B032B84B-9803-FB84-0F20-B6326F577B9F}"/>
              </a:ext>
            </a:extLst>
          </p:cNvPr>
          <p:cNvSpPr>
            <a:spLocks noGrp="1"/>
          </p:cNvSpPr>
          <p:nvPr>
            <p:ph type="body" idx="1"/>
          </p:nvPr>
        </p:nvSpPr>
        <p:spPr/>
        <p:txBody>
          <a:bodyPr/>
          <a:lstStyle/>
          <a:p>
            <a:r>
              <a:rPr lang="en-GB" noProof="0" dirty="0"/>
              <a:t>In case of Hitachi, the uses of funds are monitored to ensure that the money contributes to the activities and targets identified.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Smart contracts are designed in a way that they can integrate certain types of data, such as CO2 emission reductions. Collected data is securely stored in Green Bond Token.</a:t>
            </a:r>
          </a:p>
          <a:p>
            <a:r>
              <a:rPr lang="en-GB" noProof="0" dirty="0"/>
              <a:t>The mechanism automatically retrieves the building’s energy use and equivalent reduced emissions from power monitoring systems.</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data is visualized and download ready on a web browser (Green Tracking Hub website). </a:t>
            </a:r>
            <a:r>
              <a:rPr lang="en-US" dirty="0"/>
              <a:t>If a malicious actor should access the website and rewrite the data there, it will be immediately detectable because the authentic data is entered into the security tokens on a daily basis. </a:t>
            </a:r>
            <a:endParaRPr lang="en-GB" noProof="0" dirty="0"/>
          </a:p>
          <a:p>
            <a:endParaRPr lang="hu-HU" dirty="0"/>
          </a:p>
        </p:txBody>
      </p:sp>
      <p:sp>
        <p:nvSpPr>
          <p:cNvPr id="4" name="Dia számának helye 3">
            <a:extLst>
              <a:ext uri="{FF2B5EF4-FFF2-40B4-BE49-F238E27FC236}">
                <a16:creationId xmlns:a16="http://schemas.microsoft.com/office/drawing/2014/main" id="{269A6AB3-48BD-64F5-64E8-1D5561A73B60}"/>
              </a:ext>
            </a:extLst>
          </p:cNvPr>
          <p:cNvSpPr>
            <a:spLocks noGrp="1"/>
          </p:cNvSpPr>
          <p:nvPr>
            <p:ph type="sldNum" sz="quarter" idx="5"/>
          </p:nvPr>
        </p:nvSpPr>
        <p:spPr/>
        <p:txBody>
          <a:bodyPr/>
          <a:lstStyle/>
          <a:p>
            <a:fld id="{99EA1E1C-7E3A-4B88-8877-F0E8924CC247}" type="slidenum">
              <a:rPr lang="hu-HU" smtClean="0"/>
              <a:t>7</a:t>
            </a:fld>
            <a:endParaRPr lang="hu-HU"/>
          </a:p>
        </p:txBody>
      </p:sp>
    </p:spTree>
    <p:extLst>
      <p:ext uri="{BB962C8B-B14F-4D97-AF65-F5344CB8AC3E}">
        <p14:creationId xmlns:p14="http://schemas.microsoft.com/office/powerpoint/2010/main" val="428413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4C4A8-DB4F-FCC5-5172-4C8C0368F94B}"/>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18D1D6AA-B38B-F0F6-4C84-9D2E09F7E359}"/>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FCD4A8E8-514D-C60F-F64F-0F9811CFFCE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On the Green Tracking Hub, project-level details include allocation, project description, location of the allocation is displayed on the website.</a:t>
            </a:r>
          </a:p>
          <a:p>
            <a:endParaRPr lang="hu-HU" dirty="0"/>
          </a:p>
        </p:txBody>
      </p:sp>
      <p:sp>
        <p:nvSpPr>
          <p:cNvPr id="4" name="Dia számának helye 3">
            <a:extLst>
              <a:ext uri="{FF2B5EF4-FFF2-40B4-BE49-F238E27FC236}">
                <a16:creationId xmlns:a16="http://schemas.microsoft.com/office/drawing/2014/main" id="{171DA1DD-B2BE-23FF-E976-75FC7E300806}"/>
              </a:ext>
            </a:extLst>
          </p:cNvPr>
          <p:cNvSpPr>
            <a:spLocks noGrp="1"/>
          </p:cNvSpPr>
          <p:nvPr>
            <p:ph type="sldNum" sz="quarter" idx="5"/>
          </p:nvPr>
        </p:nvSpPr>
        <p:spPr/>
        <p:txBody>
          <a:bodyPr/>
          <a:lstStyle/>
          <a:p>
            <a:fld id="{99EA1E1C-7E3A-4B88-8877-F0E8924CC247}" type="slidenum">
              <a:rPr lang="hu-HU" smtClean="0"/>
              <a:t>8</a:t>
            </a:fld>
            <a:endParaRPr lang="hu-HU"/>
          </a:p>
        </p:txBody>
      </p:sp>
    </p:spTree>
    <p:extLst>
      <p:ext uri="{BB962C8B-B14F-4D97-AF65-F5344CB8AC3E}">
        <p14:creationId xmlns:p14="http://schemas.microsoft.com/office/powerpoint/2010/main" val="89121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529A-6673-2AD2-E505-FE7BD5AE0D8E}"/>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C96231E8-810C-4CE4-CE96-C0DBBBC0E660}"/>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02C3453D-AC3C-C876-4BC3-238FDEE4E4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Environmental metrics data is recorded automatically and electronically on a daily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The impact calculation methodology can be found at the bottom of the website under the Notes</a:t>
            </a:r>
            <a:r>
              <a:rPr lang="hu-HU" noProof="0" dirty="0"/>
              <a:t> </a:t>
            </a:r>
            <a:r>
              <a:rPr lang="hu-HU" noProof="0" dirty="0" err="1"/>
              <a:t>section</a:t>
            </a:r>
            <a:r>
              <a:rPr lang="hu-HU" noProof="0" dirty="0"/>
              <a:t>.</a:t>
            </a:r>
            <a:endParaRPr lang="en-GB" noProof="0" dirty="0"/>
          </a:p>
          <a:p>
            <a:endParaRPr lang="hu-HU" dirty="0"/>
          </a:p>
        </p:txBody>
      </p:sp>
      <p:sp>
        <p:nvSpPr>
          <p:cNvPr id="4" name="Dia számának helye 3">
            <a:extLst>
              <a:ext uri="{FF2B5EF4-FFF2-40B4-BE49-F238E27FC236}">
                <a16:creationId xmlns:a16="http://schemas.microsoft.com/office/drawing/2014/main" id="{4C005BEE-4C2C-07FB-14C2-D4DE0781B7A5}"/>
              </a:ext>
            </a:extLst>
          </p:cNvPr>
          <p:cNvSpPr>
            <a:spLocks noGrp="1"/>
          </p:cNvSpPr>
          <p:nvPr>
            <p:ph type="sldNum" sz="quarter" idx="5"/>
          </p:nvPr>
        </p:nvSpPr>
        <p:spPr/>
        <p:txBody>
          <a:bodyPr/>
          <a:lstStyle/>
          <a:p>
            <a:fld id="{99EA1E1C-7E3A-4B88-8877-F0E8924CC247}" type="slidenum">
              <a:rPr lang="hu-HU" smtClean="0"/>
              <a:t>9</a:t>
            </a:fld>
            <a:endParaRPr lang="hu-HU"/>
          </a:p>
        </p:txBody>
      </p:sp>
    </p:spTree>
    <p:extLst>
      <p:ext uri="{BB962C8B-B14F-4D97-AF65-F5344CB8AC3E}">
        <p14:creationId xmlns:p14="http://schemas.microsoft.com/office/powerpoint/2010/main" val="2976558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4E1B-3327-0994-7D78-55B721DD4A10}"/>
            </a:ext>
          </a:extLst>
        </p:cNvPr>
        <p:cNvGrpSpPr/>
        <p:nvPr/>
      </p:nvGrpSpPr>
      <p:grpSpPr>
        <a:xfrm>
          <a:off x="0" y="0"/>
          <a:ext cx="0" cy="0"/>
          <a:chOff x="0" y="0"/>
          <a:chExt cx="0" cy="0"/>
        </a:xfrm>
      </p:grpSpPr>
      <p:sp>
        <p:nvSpPr>
          <p:cNvPr id="2" name="Diakép helye 1">
            <a:extLst>
              <a:ext uri="{FF2B5EF4-FFF2-40B4-BE49-F238E27FC236}">
                <a16:creationId xmlns:a16="http://schemas.microsoft.com/office/drawing/2014/main" id="{528E2353-0E06-DE1B-74B7-0126A0796DF8}"/>
              </a:ext>
            </a:extLst>
          </p:cNvPr>
          <p:cNvSpPr>
            <a:spLocks noGrp="1" noRot="1" noChangeAspect="1"/>
          </p:cNvSpPr>
          <p:nvPr>
            <p:ph type="sldImg"/>
          </p:nvPr>
        </p:nvSpPr>
        <p:spPr/>
      </p:sp>
      <p:sp>
        <p:nvSpPr>
          <p:cNvPr id="3" name="Jegyzetek helye 2">
            <a:extLst>
              <a:ext uri="{FF2B5EF4-FFF2-40B4-BE49-F238E27FC236}">
                <a16:creationId xmlns:a16="http://schemas.microsoft.com/office/drawing/2014/main" id="{721041A1-1C79-7C9F-FA1E-F1739DD0ED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Data can</a:t>
            </a:r>
            <a:r>
              <a:rPr lang="hu-HU" noProof="0" dirty="0"/>
              <a:t> </a:t>
            </a:r>
            <a:r>
              <a:rPr lang="hu-HU" noProof="0" dirty="0" err="1"/>
              <a:t>also</a:t>
            </a:r>
            <a:r>
              <a:rPr lang="en-GB" noProof="0" dirty="0"/>
              <a:t> be retrieved on green metrics for a specific time period.</a:t>
            </a:r>
          </a:p>
          <a:p>
            <a:endParaRPr lang="hu-HU" dirty="0"/>
          </a:p>
        </p:txBody>
      </p:sp>
      <p:sp>
        <p:nvSpPr>
          <p:cNvPr id="4" name="Dia számának helye 3">
            <a:extLst>
              <a:ext uri="{FF2B5EF4-FFF2-40B4-BE49-F238E27FC236}">
                <a16:creationId xmlns:a16="http://schemas.microsoft.com/office/drawing/2014/main" id="{D0E7D709-3811-F09D-2960-AA0DEEAC0092}"/>
              </a:ext>
            </a:extLst>
          </p:cNvPr>
          <p:cNvSpPr>
            <a:spLocks noGrp="1"/>
          </p:cNvSpPr>
          <p:nvPr>
            <p:ph type="sldNum" sz="quarter" idx="5"/>
          </p:nvPr>
        </p:nvSpPr>
        <p:spPr/>
        <p:txBody>
          <a:bodyPr/>
          <a:lstStyle/>
          <a:p>
            <a:fld id="{99EA1E1C-7E3A-4B88-8877-F0E8924CC247}" type="slidenum">
              <a:rPr lang="hu-HU" smtClean="0"/>
              <a:t>10</a:t>
            </a:fld>
            <a:endParaRPr lang="hu-HU"/>
          </a:p>
        </p:txBody>
      </p:sp>
    </p:spTree>
    <p:extLst>
      <p:ext uri="{BB962C8B-B14F-4D97-AF65-F5344CB8AC3E}">
        <p14:creationId xmlns:p14="http://schemas.microsoft.com/office/powerpoint/2010/main" val="147663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4CC31-B630-4EAF-4A6B-4AD15C4E8375}"/>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7">
            <a:extLst>
              <a:ext uri="{FF2B5EF4-FFF2-40B4-BE49-F238E27FC236}">
                <a16:creationId xmlns:a16="http://schemas.microsoft.com/office/drawing/2014/main" id="{6587366C-11C7-4DFD-9235-26371F75B19F}"/>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7" name="Ábra 4">
            <a:extLst>
              <a:ext uri="{FF2B5EF4-FFF2-40B4-BE49-F238E27FC236}">
                <a16:creationId xmlns:a16="http://schemas.microsoft.com/office/drawing/2014/main" id="{2D6BF47C-EE6A-426B-AC11-A675B805DB2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00507" y="375466"/>
            <a:ext cx="965194" cy="940351"/>
          </a:xfrm>
          <a:prstGeom prst="rect">
            <a:avLst/>
          </a:prstGeom>
        </p:spPr>
      </p:pic>
      <p:pic>
        <p:nvPicPr>
          <p:cNvPr id="22" name="Picture 21" descr="A picture containing outdoor, sky, blue&#10;&#10;Description automatically generated">
            <a:extLst>
              <a:ext uri="{FF2B5EF4-FFF2-40B4-BE49-F238E27FC236}">
                <a16:creationId xmlns:a16="http://schemas.microsoft.com/office/drawing/2014/main" id="{A23A5D1E-D224-4A39-AB65-25E87F34972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23" name="Téglalap 9">
            <a:extLst>
              <a:ext uri="{FF2B5EF4-FFF2-40B4-BE49-F238E27FC236}">
                <a16:creationId xmlns:a16="http://schemas.microsoft.com/office/drawing/2014/main" id="{C404EFB3-E9EB-4537-BFE1-D15DF2BF1826}"/>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244159"/>
            <a:ext cx="8352107" cy="943023"/>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a:t>
            </a:r>
            <a:r>
              <a:rPr lang="hu-HU" dirty="0" err="1"/>
              <a:t>e.g</a:t>
            </a:r>
            <a:r>
              <a:rPr lang="hu-HU" dirty="0"/>
              <a:t>. </a:t>
            </a: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395943"/>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endParaRPr lang="hu-HU" dirty="0"/>
          </a:p>
          <a:p>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cxnSp>
        <p:nvCxnSpPr>
          <p:cNvPr id="27" name="Egyenes összekötő 10">
            <a:extLst>
              <a:ext uri="{FF2B5EF4-FFF2-40B4-BE49-F238E27FC236}">
                <a16:creationId xmlns:a16="http://schemas.microsoft.com/office/drawing/2014/main" id="{AEE992FE-D7AA-4706-BC71-6A6DFF684370}"/>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6366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ngle line) +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72B3CC3-439F-447A-9B4D-1299E005CDCD}"/>
              </a:ext>
            </a:extLst>
          </p:cNvPr>
          <p:cNvSpPr>
            <a:spLocks noGrp="1"/>
          </p:cNvSpPr>
          <p:nvPr>
            <p:ph type="body" sz="quarter" idx="10" hasCustomPrompt="1"/>
          </p:nvPr>
        </p:nvSpPr>
        <p:spPr>
          <a:xfrm>
            <a:off x="831071" y="511200"/>
            <a:ext cx="8320950"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2591C4F-2DE9-448D-92D8-025F42AAADF7}"/>
              </a:ext>
            </a:extLst>
          </p:cNvPr>
          <p:cNvSpPr>
            <a:spLocks noGrp="1"/>
          </p:cNvSpPr>
          <p:nvPr>
            <p:ph type="body" sz="quarter" idx="13"/>
          </p:nvPr>
        </p:nvSpPr>
        <p:spPr>
          <a:xfrm>
            <a:off x="831072" y="2303722"/>
            <a:ext cx="8325628" cy="3485928"/>
          </a:xfrm>
        </p:spPr>
        <p:txBody>
          <a:bodyPr>
            <a:noAutofit/>
          </a:bodyPr>
          <a:lstStyle>
            <a:lvl1pPr marL="0" indent="0">
              <a:buFontTx/>
              <a:buNone/>
              <a:defRPr sz="1000" b="0">
                <a:solidFill>
                  <a:schemeClr val="tx1"/>
                </a:solidFill>
                <a:latin typeface="+mn-lt"/>
              </a:defRPr>
            </a:lvl1pPr>
          </a:lstStyle>
          <a:p>
            <a:pPr marR="0" algn="just" rtl="0"/>
            <a:endParaRPr lang="en-US" sz="1800" b="0" i="0" u="none" strike="noStrike" baseline="30000" dirty="0">
              <a:solidFill>
                <a:srgbClr val="201F22"/>
              </a:solidFill>
              <a:latin typeface="Tahoma" panose="020B0604030504040204" pitchFamily="34" charset="0"/>
            </a:endParaRPr>
          </a:p>
          <a:p>
            <a:pPr marR="0" algn="just" rtl="0"/>
            <a:r>
              <a:rPr lang="en-US" sz="4000" b="0" i="0" u="none" strike="noStrike" baseline="30000" dirty="0" err="1">
                <a:solidFill>
                  <a:srgbClr val="201F22"/>
                </a:solidFill>
                <a:latin typeface="Tahoma" panose="020B0604030504040204" pitchFamily="34" charset="0"/>
              </a:rPr>
              <a:t>Tassequid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que int </a:t>
            </a:r>
            <a:r>
              <a:rPr lang="en-US" sz="4000" b="0" i="0" u="none" strike="noStrike" baseline="30000" dirty="0" err="1">
                <a:solidFill>
                  <a:srgbClr val="201F22"/>
                </a:solidFill>
                <a:latin typeface="Tahoma" panose="020B0604030504040204" pitchFamily="34" charset="0"/>
              </a:rPr>
              <a:t>quiandis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sequam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endunte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eossitibusam</a:t>
            </a:r>
            <a:r>
              <a:rPr lang="en-US" sz="4000" b="0" i="0" u="none" strike="noStrike" baseline="30000" dirty="0">
                <a:solidFill>
                  <a:srgbClr val="201F22"/>
                </a:solidFill>
                <a:latin typeface="Tahoma" panose="020B0604030504040204" pitchFamily="34" charset="0"/>
              </a:rPr>
              <a:t> re </a:t>
            </a:r>
            <a:r>
              <a:rPr lang="en-US" sz="4000" b="0" i="0" u="none" strike="noStrike" baseline="30000" dirty="0" err="1">
                <a:solidFill>
                  <a:srgbClr val="201F22"/>
                </a:solidFill>
                <a:latin typeface="Tahoma" panose="020B0604030504040204" pitchFamily="34" charset="0"/>
              </a:rPr>
              <a:t>cusaectatis</a:t>
            </a:r>
            <a:r>
              <a:rPr lang="en-US" sz="4000" b="0" i="0" u="none" strike="noStrike" baseline="30000" dirty="0">
                <a:solidFill>
                  <a:srgbClr val="201F22"/>
                </a:solidFill>
                <a:latin typeface="Tahoma" panose="020B0604030504040204" pitchFamily="34" charset="0"/>
              </a:rPr>
              <a:t> num lab </a:t>
            </a:r>
            <a:r>
              <a:rPr lang="en-US" sz="4000" b="0" i="0" u="none" strike="noStrike" baseline="30000" dirty="0" err="1">
                <a:solidFill>
                  <a:srgbClr val="201F22"/>
                </a:solidFill>
                <a:latin typeface="Tahoma" panose="020B0604030504040204" pitchFamily="34" charset="0"/>
              </a:rPr>
              <a:t>idus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a:t>
            </a:r>
            <a:r>
              <a:rPr lang="en-US" sz="4000" b="0" i="0" u="none" strike="noStrike" baseline="30000" dirty="0">
                <a:solidFill>
                  <a:srgbClr val="201F22"/>
                </a:solidFill>
                <a:latin typeface="Tahoma" panose="020B0604030504040204" pitchFamily="34" charset="0"/>
              </a:rPr>
              <a:t> il ipsum </a:t>
            </a:r>
            <a:r>
              <a:rPr lang="en-US" sz="4000" b="0" i="0" u="none" strike="noStrike" baseline="30000" dirty="0" err="1">
                <a:solidFill>
                  <a:srgbClr val="201F22"/>
                </a:solidFill>
                <a:latin typeface="Tahoma" panose="020B0604030504040204" pitchFamily="34" charset="0"/>
              </a:rPr>
              <a:t>everis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estio</a:t>
            </a:r>
            <a:r>
              <a:rPr lang="en-US" sz="4000" b="0" i="0" u="none" strike="noStrike" baseline="30000" dirty="0">
                <a:solidFill>
                  <a:srgbClr val="201F22"/>
                </a:solidFill>
                <a:latin typeface="Tahoma" panose="020B0604030504040204" pitchFamily="34" charset="0"/>
              </a:rPr>
              <a:t>. Is </a:t>
            </a:r>
            <a:r>
              <a:rPr lang="en-US" sz="4000" b="0" i="0" u="none" strike="noStrike" baseline="30000" dirty="0" err="1">
                <a:solidFill>
                  <a:srgbClr val="201F22"/>
                </a:solidFill>
                <a:latin typeface="Tahoma" panose="020B0604030504040204" pitchFamily="34" charset="0"/>
              </a:rPr>
              <a:t>ducieni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mpernatate</a:t>
            </a:r>
            <a:r>
              <a:rPr lang="en-US" sz="4000" b="0" i="0" u="none" strike="noStrike" baseline="30000" dirty="0">
                <a:solidFill>
                  <a:srgbClr val="201F22"/>
                </a:solidFill>
                <a:latin typeface="Tahoma" panose="020B0604030504040204" pitchFamily="34" charset="0"/>
              </a:rPr>
              <a:t> num </a:t>
            </a:r>
            <a:r>
              <a:rPr lang="en-US" sz="4000" b="0" i="0" u="none" strike="noStrike" baseline="30000" dirty="0" err="1">
                <a:solidFill>
                  <a:srgbClr val="201F22"/>
                </a:solidFill>
                <a:latin typeface="Tahoma" panose="020B0604030504040204" pitchFamily="34" charset="0"/>
              </a:rPr>
              <a:t>fuga</a:t>
            </a:r>
            <a:r>
              <a:rPr lang="en-US" sz="4000" b="0" i="0" u="none" strike="noStrike" baseline="30000" dirty="0">
                <a:solidFill>
                  <a:srgbClr val="201F22"/>
                </a:solidFill>
                <a:latin typeface="Tahoma" panose="020B0604030504040204" pitchFamily="34" charset="0"/>
              </a:rPr>
              <a:t>. Nia </a:t>
            </a:r>
            <a:r>
              <a:rPr lang="en-US" sz="4000" b="0" i="0" u="none" strike="noStrike" baseline="30000" dirty="0" err="1">
                <a:solidFill>
                  <a:srgbClr val="201F22"/>
                </a:solidFill>
                <a:latin typeface="Tahoma" panose="020B0604030504040204" pitchFamily="34" charset="0"/>
              </a:rPr>
              <a:t>quas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estium</a:t>
            </a:r>
            <a:r>
              <a:rPr lang="en-US" sz="4000" b="0" i="0" u="none" strike="noStrike" baseline="30000" dirty="0">
                <a:solidFill>
                  <a:srgbClr val="201F22"/>
                </a:solidFill>
                <a:latin typeface="Tahoma" panose="020B0604030504040204" pitchFamily="34" charset="0"/>
              </a:rPr>
              <a:t> ant </a:t>
            </a:r>
            <a:r>
              <a:rPr lang="en-US" sz="4000" b="0" i="0" u="none" strike="noStrike" baseline="30000" dirty="0" err="1">
                <a:solidFill>
                  <a:srgbClr val="201F22"/>
                </a:solidFill>
                <a:latin typeface="Tahoma" panose="020B0604030504040204" pitchFamily="34" charset="0"/>
              </a:rPr>
              <a:t>rerferiae</a:t>
            </a:r>
            <a:r>
              <a:rPr lang="en-US" sz="4000" b="0" i="0" u="none" strike="noStrike" baseline="30000" dirty="0">
                <a:solidFill>
                  <a:srgbClr val="201F22"/>
                </a:solidFill>
                <a:latin typeface="Tahoma" panose="020B0604030504040204" pitchFamily="34" charset="0"/>
              </a:rPr>
              <a:t>. Nis </a:t>
            </a:r>
            <a:r>
              <a:rPr lang="en-US" sz="4000" b="0" i="0" u="none" strike="noStrike" baseline="30000" dirty="0" err="1">
                <a:solidFill>
                  <a:srgbClr val="201F22"/>
                </a:solidFill>
                <a:latin typeface="Tahoma" panose="020B0604030504040204" pitchFamily="34" charset="0"/>
              </a:rPr>
              <a:t>evelenectat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fugia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labo</a:t>
            </a:r>
            <a:r>
              <a:rPr lang="en-US" sz="4000" b="0" i="0" u="none" strike="noStrike" baseline="30000" dirty="0">
                <a:solidFill>
                  <a:srgbClr val="201F22"/>
                </a:solidFill>
                <a:latin typeface="Tahoma" panose="020B0604030504040204" pitchFamily="34" charset="0"/>
              </a:rPr>
              <a:t>. Nam dolor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reptibus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dolupie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ndaecuptas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quam</a:t>
            </a:r>
            <a:r>
              <a:rPr lang="en-US" sz="4000" b="0" i="0" u="none" strike="noStrike" baseline="30000" dirty="0">
                <a:solidFill>
                  <a:srgbClr val="201F22"/>
                </a:solidFill>
                <a:latin typeface="Tahoma" panose="020B0604030504040204" pitchFamily="34" charset="0"/>
              </a:rPr>
              <a:t> voluptam </a:t>
            </a:r>
            <a:r>
              <a:rPr lang="en-US" sz="4000" b="0" i="0" u="none" strike="noStrike" baseline="30000" dirty="0" err="1">
                <a:solidFill>
                  <a:srgbClr val="201F22"/>
                </a:solidFill>
                <a:latin typeface="Tahoma" panose="020B0604030504040204" pitchFamily="34" charset="0"/>
              </a:rPr>
              <a:t>iminctates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velique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reped</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idusam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seris</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plit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maios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eosse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pra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comnit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odis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reicatem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quiatinum</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tem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rae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Itiam</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ipsam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vendus</a:t>
            </a:r>
            <a:r>
              <a:rPr lang="en-US" sz="4000" b="0" i="0" u="none" strike="noStrike" baseline="30000" dirty="0">
                <a:solidFill>
                  <a:srgbClr val="201F22"/>
                </a:solidFill>
                <a:latin typeface="Tahoma" panose="020B0604030504040204" pitchFamily="34" charset="0"/>
              </a:rPr>
              <a:t> vent </a:t>
            </a:r>
            <a:r>
              <a:rPr lang="en-US" sz="4000" b="0" i="0" u="none" strike="noStrike" baseline="30000" dirty="0" err="1">
                <a:solidFill>
                  <a:srgbClr val="201F22"/>
                </a:solidFill>
                <a:latin typeface="Tahoma" panose="020B0604030504040204" pitchFamily="34" charset="0"/>
              </a:rPr>
              <a:t>molupta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ererchi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llaboritas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quiantur</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quasperita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volesed</a:t>
            </a:r>
            <a:r>
              <a:rPr lang="en-US" sz="4000" b="0" i="0" u="none" strike="noStrike" baseline="30000" dirty="0">
                <a:solidFill>
                  <a:srgbClr val="201F22"/>
                </a:solidFill>
                <a:latin typeface="Tahoma" panose="020B0604030504040204" pitchFamily="34" charset="0"/>
              </a:rPr>
              <a:t> qui </a:t>
            </a:r>
            <a:r>
              <a:rPr lang="en-US" sz="4000" b="0" i="0" u="none" strike="noStrike" baseline="30000" dirty="0" err="1">
                <a:solidFill>
                  <a:srgbClr val="201F22"/>
                </a:solidFill>
                <a:latin typeface="Tahoma" panose="020B0604030504040204" pitchFamily="34" charset="0"/>
              </a:rPr>
              <a:t>simus</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ut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aboreperum</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te</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plisi</a:t>
            </a:r>
            <a:r>
              <a:rPr lang="en-US" sz="4000" b="0" i="0" u="none" strike="noStrike" baseline="30000" dirty="0">
                <a:solidFill>
                  <a:srgbClr val="201F22"/>
                </a:solidFill>
                <a:latin typeface="Tahoma" panose="020B0604030504040204" pitchFamily="34" charset="0"/>
              </a:rPr>
              <a:t> con ex </a:t>
            </a:r>
            <a:r>
              <a:rPr lang="en-US" sz="4000" b="0" i="0" u="none" strike="noStrike" baseline="30000" dirty="0" err="1">
                <a:solidFill>
                  <a:srgbClr val="201F22"/>
                </a:solidFill>
                <a:latin typeface="Tahoma" panose="020B0604030504040204" pitchFamily="34" charset="0"/>
              </a:rPr>
              <a:t>ex</a:t>
            </a:r>
            <a:r>
              <a:rPr lang="en-US" sz="4000" b="0" i="0" u="none" strike="noStrike" baseline="30000" dirty="0">
                <a:solidFill>
                  <a:srgbClr val="201F22"/>
                </a:solidFill>
                <a:latin typeface="Tahoma" panose="020B0604030504040204" pitchFamily="34" charset="0"/>
              </a:rPr>
              <a:t> et </a:t>
            </a:r>
            <a:r>
              <a:rPr lang="en-US" sz="4000" b="0" i="0" u="none" strike="noStrike" baseline="30000" dirty="0" err="1">
                <a:solidFill>
                  <a:srgbClr val="201F22"/>
                </a:solidFill>
                <a:latin typeface="Tahoma" panose="020B0604030504040204" pitchFamily="34" charset="0"/>
              </a:rPr>
              <a:t>esenihi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llabo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Itaeperovita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incto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volupti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osapelestia</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quatemporio</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blatqui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cor</a:t>
            </a:r>
            <a:r>
              <a:rPr lang="en-US" sz="4000" b="0" i="0" u="none" strike="noStrike" baseline="30000" dirty="0">
                <a:solidFill>
                  <a:srgbClr val="201F22"/>
                </a:solidFill>
                <a:latin typeface="Tahoma" panose="020B0604030504040204" pitchFamily="34" charset="0"/>
              </a:rPr>
              <a:t> as non </a:t>
            </a:r>
            <a:r>
              <a:rPr lang="en-US" sz="4000" b="0" i="0" u="none" strike="noStrike" baseline="30000" dirty="0" err="1">
                <a:solidFill>
                  <a:srgbClr val="201F22"/>
                </a:solidFill>
                <a:latin typeface="Tahoma" panose="020B0604030504040204" pitchFamily="34" charset="0"/>
              </a:rPr>
              <a:t>nobit</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si</a:t>
            </a:r>
            <a:r>
              <a:rPr lang="en-US" sz="4000" b="0" i="0" u="none" strike="noStrike" baseline="30000" dirty="0">
                <a:solidFill>
                  <a:srgbClr val="201F22"/>
                </a:solidFill>
                <a:latin typeface="Tahoma" panose="020B0604030504040204" pitchFamily="34" charset="0"/>
              </a:rPr>
              <a:t> </a:t>
            </a:r>
            <a:r>
              <a:rPr lang="en-US" sz="4000" b="0" i="0" u="none" strike="noStrike" baseline="30000" dirty="0" err="1">
                <a:solidFill>
                  <a:srgbClr val="201F22"/>
                </a:solidFill>
                <a:latin typeface="Tahoma" panose="020B0604030504040204" pitchFamily="34" charset="0"/>
              </a:rPr>
              <a:t>vellessus</a:t>
            </a:r>
            <a:r>
              <a:rPr lang="en-US" sz="4000" b="0" i="0" u="none" strike="noStrike" baseline="30000" dirty="0">
                <a:solidFill>
                  <a:srgbClr val="201F22"/>
                </a:solidFill>
                <a:latin typeface="Tahoma" panose="020B0604030504040204" pitchFamily="34" charset="0"/>
              </a:rPr>
              <a:t>.</a:t>
            </a:r>
          </a:p>
          <a:p>
            <a:pPr marR="0" algn="just" rtl="0"/>
            <a:endParaRPr lang="en-US" sz="4000" b="0" i="0" u="none" strike="noStrike" baseline="30000" dirty="0">
              <a:solidFill>
                <a:srgbClr val="201F22"/>
              </a:solidFill>
              <a:latin typeface="Tahoma" panose="020B0604030504040204" pitchFamily="34" charset="0"/>
            </a:endParaRPr>
          </a:p>
          <a:p>
            <a:pPr lvl="0"/>
            <a:endParaRPr lang="hu-HU" dirty="0"/>
          </a:p>
          <a:p>
            <a:pPr lvl="0"/>
            <a:endParaRPr lang="hu-HU" dirty="0"/>
          </a:p>
        </p:txBody>
      </p:sp>
      <p:sp>
        <p:nvSpPr>
          <p:cNvPr id="9" name="Text Placeholder 17">
            <a:extLst>
              <a:ext uri="{FF2B5EF4-FFF2-40B4-BE49-F238E27FC236}">
                <a16:creationId xmlns:a16="http://schemas.microsoft.com/office/drawing/2014/main" id="{E02DA497-E7B3-46BD-9A00-93D5DCC42E0E}"/>
              </a:ext>
            </a:extLst>
          </p:cNvPr>
          <p:cNvSpPr>
            <a:spLocks noGrp="1"/>
          </p:cNvSpPr>
          <p:nvPr>
            <p:ph type="body" sz="quarter" idx="14" hasCustomPrompt="1"/>
          </p:nvPr>
        </p:nvSpPr>
        <p:spPr>
          <a:xfrm>
            <a:off x="831070" y="1467734"/>
            <a:ext cx="8325629" cy="691229"/>
          </a:xfrm>
        </p:spPr>
        <p:txBody>
          <a:bodyPr>
            <a:normAutofit/>
          </a:bodyPr>
          <a:lstStyle>
            <a:lvl1pPr marL="0" indent="0">
              <a:buFontTx/>
              <a:buNone/>
              <a:defRPr sz="2400" b="1">
                <a:solidFill>
                  <a:schemeClr val="tx1"/>
                </a:solidFill>
              </a:defRPr>
            </a:lvl1pPr>
          </a:lstStyle>
          <a:p>
            <a:pPr marR="0" algn="just" rtl="0"/>
            <a:r>
              <a:rPr lang="en-US" sz="2000" b="0" i="0" u="none" strike="noStrike" baseline="30000" dirty="0" err="1">
                <a:solidFill>
                  <a:srgbClr val="201F22"/>
                </a:solidFill>
                <a:latin typeface="Tahoma" panose="020B0604030504040204" pitchFamily="34" charset="0"/>
              </a:rPr>
              <a:t>Ommos</a:t>
            </a:r>
            <a:r>
              <a:rPr lang="en-US" sz="2000" b="0" i="0" u="none" strike="noStrike" baseline="30000" dirty="0">
                <a:solidFill>
                  <a:srgbClr val="201F22"/>
                </a:solidFill>
                <a:latin typeface="Tahoma" panose="020B0604030504040204" pitchFamily="34" charset="0"/>
              </a:rPr>
              <a:t> vel </a:t>
            </a:r>
            <a:r>
              <a:rPr lang="en-US" sz="2000" b="0" i="0" u="none" strike="noStrike" baseline="30000" dirty="0" err="1">
                <a:solidFill>
                  <a:srgbClr val="201F22"/>
                </a:solidFill>
                <a:latin typeface="Tahoma" panose="020B0604030504040204" pitchFamily="34" charset="0"/>
              </a:rPr>
              <a:t>ipid</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quuntem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nihillu</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ptaecea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comnihitatur</a:t>
            </a:r>
            <a:r>
              <a:rPr lang="en-US" sz="2000" b="0" i="0" u="none" strike="noStrike" baseline="30000" dirty="0">
                <a:solidFill>
                  <a:srgbClr val="201F22"/>
                </a:solidFill>
                <a:latin typeface="Tahoma" panose="020B0604030504040204" pitchFamily="34" charset="0"/>
              </a:rPr>
              <a:t> maxim </a:t>
            </a:r>
            <a:r>
              <a:rPr lang="en-US" sz="2000" b="0" i="0" u="none" strike="noStrike" baseline="30000" dirty="0" err="1">
                <a:solidFill>
                  <a:srgbClr val="201F22"/>
                </a:solidFill>
                <a:latin typeface="Tahoma" panose="020B0604030504040204" pitchFamily="34" charset="0"/>
              </a:rPr>
              <a:t>quiscimi</a:t>
            </a:r>
            <a:r>
              <a:rPr lang="en-US" sz="2000" b="0" i="0" u="none" strike="noStrike" baseline="30000" dirty="0">
                <a:solidFill>
                  <a:srgbClr val="201F22"/>
                </a:solidFill>
                <a:latin typeface="Tahoma" panose="020B0604030504040204" pitchFamily="34" charset="0"/>
              </a:rPr>
              <a:t>, sit </a:t>
            </a:r>
            <a:r>
              <a:rPr lang="en-US" sz="2000" b="0" i="0" u="none" strike="noStrike" baseline="30000" dirty="0" err="1">
                <a:solidFill>
                  <a:srgbClr val="201F22"/>
                </a:solidFill>
                <a:latin typeface="Tahoma" panose="020B0604030504040204" pitchFamily="34" charset="0"/>
              </a:rPr>
              <a:t>ipit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ullaborro</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dolupta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cori</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bearit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cus</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corrovit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magnimet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autatem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Dit</a:t>
            </a:r>
            <a:r>
              <a:rPr lang="en-US" sz="2000" b="0" i="0" u="none" strike="noStrike" baseline="30000" dirty="0">
                <a:solidFill>
                  <a:srgbClr val="201F22"/>
                </a:solidFill>
                <a:latin typeface="Tahoma" panose="020B0604030504040204" pitchFamily="34" charset="0"/>
              </a:rPr>
              <a:t> et </a:t>
            </a:r>
            <a:r>
              <a:rPr lang="en-US" sz="2000" b="0" i="0" u="none" strike="noStrike" baseline="30000" dirty="0" err="1">
                <a:solidFill>
                  <a:srgbClr val="201F22"/>
                </a:solidFill>
                <a:latin typeface="Tahoma" panose="020B0604030504040204" pitchFamily="34" charset="0"/>
              </a:rPr>
              <a:t>est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plitasim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quam</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omnimus</a:t>
            </a:r>
            <a:r>
              <a:rPr lang="en-US" sz="2000" b="0" i="0" u="none" strike="noStrike" baseline="30000" dirty="0">
                <a:solidFill>
                  <a:srgbClr val="201F22"/>
                </a:solidFill>
                <a:latin typeface="Tahoma" panose="020B0604030504040204" pitchFamily="34" charset="0"/>
              </a:rPr>
              <a:t>. Net </a:t>
            </a:r>
            <a:r>
              <a:rPr lang="en-US" sz="2000" b="0" i="0" u="none" strike="noStrike" baseline="30000" dirty="0" err="1">
                <a:solidFill>
                  <a:srgbClr val="201F22"/>
                </a:solidFill>
                <a:latin typeface="Tahoma" panose="020B0604030504040204" pitchFamily="34" charset="0"/>
              </a:rPr>
              <a:t>atat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omnis</a:t>
            </a:r>
            <a:r>
              <a:rPr lang="en-US" sz="2000" b="0" i="0" u="none" strike="noStrike" baseline="30000" dirty="0">
                <a:solidFill>
                  <a:srgbClr val="201F22"/>
                </a:solidFill>
                <a:latin typeface="Tahoma" panose="020B0604030504040204" pitchFamily="34" charset="0"/>
              </a:rPr>
              <a:t> qui cone </a:t>
            </a:r>
            <a:r>
              <a:rPr lang="en-US" sz="2000" b="0" i="0" u="none" strike="noStrike" baseline="30000" dirty="0" err="1">
                <a:solidFill>
                  <a:srgbClr val="201F22"/>
                </a:solidFill>
                <a:latin typeface="Tahoma" panose="020B0604030504040204" pitchFamily="34" charset="0"/>
              </a:rPr>
              <a:t>custi</a:t>
            </a:r>
            <a:r>
              <a:rPr lang="en-US" sz="2000" b="0" i="0" u="none" strike="noStrike" baseline="30000" dirty="0">
                <a:solidFill>
                  <a:srgbClr val="201F22"/>
                </a:solidFill>
                <a:latin typeface="Tahoma" panose="020B0604030504040204" pitchFamily="34" charset="0"/>
              </a:rPr>
              <a:t> nobis </a:t>
            </a:r>
            <a:r>
              <a:rPr lang="en-US" sz="2000" b="0" i="0" u="none" strike="noStrike" baseline="30000" dirty="0" err="1">
                <a:solidFill>
                  <a:srgbClr val="201F22"/>
                </a:solidFill>
                <a:latin typeface="Tahoma" panose="020B0604030504040204" pitchFamily="34" charset="0"/>
              </a:rPr>
              <a:t>doluptia</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nestrunt</a:t>
            </a:r>
            <a:r>
              <a:rPr lang="en-US" sz="2000" b="0" i="0" u="none" strike="noStrike" baseline="30000" dirty="0">
                <a:solidFill>
                  <a:srgbClr val="201F22"/>
                </a:solidFill>
                <a:latin typeface="Tahoma" panose="020B0604030504040204" pitchFamily="34" charset="0"/>
              </a:rPr>
              <a:t>, </a:t>
            </a:r>
            <a:r>
              <a:rPr lang="en-US" sz="2000" b="0" i="0" u="none" strike="noStrike" baseline="30000" dirty="0" err="1">
                <a:solidFill>
                  <a:srgbClr val="201F22"/>
                </a:solidFill>
                <a:latin typeface="Tahoma" panose="020B0604030504040204" pitchFamily="34" charset="0"/>
              </a:rPr>
              <a:t>occuptatio</a:t>
            </a:r>
            <a:r>
              <a:rPr lang="en-US" sz="2000" b="0" i="0" u="none" strike="noStrike" baseline="30000" dirty="0">
                <a:solidFill>
                  <a:srgbClr val="201F22"/>
                </a:solidFill>
                <a:latin typeface="Tahoma" panose="020B0604030504040204" pitchFamily="34" charset="0"/>
              </a:rPr>
              <a:t> de </a:t>
            </a:r>
            <a:r>
              <a:rPr lang="en-US" sz="2000" b="0" i="0" u="none" strike="noStrike" baseline="30000" dirty="0" err="1">
                <a:solidFill>
                  <a:srgbClr val="201F22"/>
                </a:solidFill>
                <a:latin typeface="Tahoma" panose="020B0604030504040204" pitchFamily="34" charset="0"/>
              </a:rPr>
              <a:t>el</a:t>
            </a:r>
            <a:r>
              <a:rPr lang="en-US" sz="2000" b="0" i="0" u="none" strike="noStrike" baseline="30000" dirty="0">
                <a:solidFill>
                  <a:srgbClr val="201F22"/>
                </a:solidFill>
                <a:latin typeface="Tahoma" panose="020B0604030504040204" pitchFamily="34" charset="0"/>
              </a:rPr>
              <a:t> id </a:t>
            </a:r>
            <a:r>
              <a:rPr lang="en-US" sz="2000" b="0" i="0" u="none" strike="noStrike" baseline="30000" dirty="0" err="1">
                <a:solidFill>
                  <a:srgbClr val="201F22"/>
                </a:solidFill>
                <a:latin typeface="Tahoma" panose="020B0604030504040204" pitchFamily="34" charset="0"/>
              </a:rPr>
              <a:t>maio</a:t>
            </a:r>
            <a:r>
              <a:rPr lang="en-US" sz="2000" b="0" i="0" u="none" strike="noStrike" baseline="30000" dirty="0">
                <a:solidFill>
                  <a:srgbClr val="201F22"/>
                </a:solidFill>
                <a:latin typeface="Tahoma" panose="020B0604030504040204" pitchFamily="34" charset="0"/>
              </a:rPr>
              <a:t> et qui </a:t>
            </a:r>
            <a:r>
              <a:rPr lang="en-US" sz="2000" b="0" i="0" u="none" strike="noStrike" baseline="30000" dirty="0" err="1">
                <a:solidFill>
                  <a:srgbClr val="201F22"/>
                </a:solidFill>
                <a:latin typeface="Tahoma" panose="020B0604030504040204" pitchFamily="34" charset="0"/>
              </a:rPr>
              <a:t>dus</a:t>
            </a:r>
            <a:r>
              <a:rPr lang="en-US" sz="2000" b="0" i="0" u="none" strike="noStrike" baseline="30000" dirty="0">
                <a:solidFill>
                  <a:srgbClr val="201F22"/>
                </a:solidFill>
                <a:latin typeface="Tahoma" panose="020B0604030504040204" pitchFamily="34" charset="0"/>
              </a:rPr>
              <a:t>.</a:t>
            </a:r>
          </a:p>
          <a:p>
            <a:pPr lvl="0"/>
            <a:endParaRPr lang="hu-HU" dirty="0"/>
          </a:p>
          <a:p>
            <a:pPr lvl="0"/>
            <a:endParaRPr lang="hu-HU" dirty="0"/>
          </a:p>
        </p:txBody>
      </p:sp>
      <p:sp>
        <p:nvSpPr>
          <p:cNvPr id="2" name="Dia számának helye 1">
            <a:extLst>
              <a:ext uri="{FF2B5EF4-FFF2-40B4-BE49-F238E27FC236}">
                <a16:creationId xmlns:a16="http://schemas.microsoft.com/office/drawing/2014/main" id="{2AEB7C88-E01E-7F5E-E615-24DF88DD5DD3}"/>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47564104-D941-B3AC-8492-1D20F9FB8C8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8D9420F8-3759-094A-86C6-5DEA3EEECB1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7073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ingle line) + two column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25498E4-B58D-4D19-9452-642091A94540}"/>
              </a:ext>
            </a:extLst>
          </p:cNvPr>
          <p:cNvSpPr>
            <a:spLocks noGrp="1"/>
          </p:cNvSpPr>
          <p:nvPr>
            <p:ph type="body" sz="quarter" idx="10" hasCustomPrompt="1"/>
          </p:nvPr>
        </p:nvSpPr>
        <p:spPr>
          <a:xfrm>
            <a:off x="831064" y="511200"/>
            <a:ext cx="8325635"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F6F2D462-8F29-47FA-A5E6-016B32A980CB}"/>
              </a:ext>
            </a:extLst>
          </p:cNvPr>
          <p:cNvSpPr>
            <a:spLocks noGrp="1"/>
          </p:cNvSpPr>
          <p:nvPr>
            <p:ph type="body" sz="quarter" idx="14" hasCustomPrompt="1"/>
          </p:nvPr>
        </p:nvSpPr>
        <p:spPr>
          <a:xfrm>
            <a:off x="831014" y="1449388"/>
            <a:ext cx="5040314" cy="1801007"/>
          </a:xfrm>
        </p:spPr>
        <p:txBody>
          <a:bodyPr numCol="1" spcCol="288000">
            <a:normAutofit/>
          </a:bodyPr>
          <a:lstStyle>
            <a:lvl1pPr marL="0" indent="0">
              <a:lnSpc>
                <a:spcPts val="1800"/>
              </a:lnSpc>
              <a:buFontTx/>
              <a:buNone/>
              <a:defRPr sz="1400" b="1">
                <a:solidFill>
                  <a:srgbClr val="004B87"/>
                </a:solidFill>
              </a:defRPr>
            </a:lvl1pPr>
          </a:lstStyle>
          <a:p>
            <a:pPr marR="0" algn="just" rtl="0"/>
            <a:r>
              <a:rPr lang="en-US" sz="1800" b="0" i="0" u="none" strike="noStrike" baseline="30000" dirty="0" err="1">
                <a:solidFill>
                  <a:srgbClr val="201F22"/>
                </a:solidFill>
                <a:latin typeface="Tahoma" panose="020B0604030504040204" pitchFamily="34" charset="0"/>
              </a:rPr>
              <a:t>Ommos</a:t>
            </a:r>
            <a:r>
              <a:rPr lang="en-US" sz="1800" b="0" i="0" u="none" strike="noStrike" baseline="30000" dirty="0">
                <a:solidFill>
                  <a:srgbClr val="201F22"/>
                </a:solidFill>
                <a:latin typeface="Tahoma" panose="020B0604030504040204" pitchFamily="34" charset="0"/>
              </a:rPr>
              <a:t> vel </a:t>
            </a:r>
            <a:r>
              <a:rPr lang="en-US" sz="1800" b="0" i="0" u="none" strike="noStrike" baseline="30000" dirty="0" err="1">
                <a:solidFill>
                  <a:srgbClr val="201F22"/>
                </a:solidFill>
                <a:latin typeface="Tahoma" panose="020B0604030504040204" pitchFamily="34" charset="0"/>
              </a:rPr>
              <a:t>ipid</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quuntem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nihillu</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ptaecea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comnihitatur</a:t>
            </a:r>
            <a:r>
              <a:rPr lang="en-US" sz="1800" b="0" i="0" u="none" strike="noStrike" baseline="30000" dirty="0">
                <a:solidFill>
                  <a:srgbClr val="201F22"/>
                </a:solidFill>
                <a:latin typeface="Tahoma" panose="020B0604030504040204" pitchFamily="34" charset="0"/>
              </a:rPr>
              <a:t> maxim </a:t>
            </a:r>
            <a:r>
              <a:rPr lang="en-US" sz="1800" b="0" i="0" u="none" strike="noStrike" baseline="30000" dirty="0" err="1">
                <a:solidFill>
                  <a:srgbClr val="201F22"/>
                </a:solidFill>
                <a:latin typeface="Tahoma" panose="020B0604030504040204" pitchFamily="34" charset="0"/>
              </a:rPr>
              <a:t>quiscimi</a:t>
            </a:r>
            <a:r>
              <a:rPr lang="en-US" sz="1800" b="0" i="0" u="none" strike="noStrike" baseline="30000" dirty="0">
                <a:solidFill>
                  <a:srgbClr val="201F22"/>
                </a:solidFill>
                <a:latin typeface="Tahoma" panose="020B0604030504040204" pitchFamily="34" charset="0"/>
              </a:rPr>
              <a:t>, sit </a:t>
            </a:r>
            <a:r>
              <a:rPr lang="en-US" sz="1800" b="0" i="0" u="none" strike="noStrike" baseline="30000" dirty="0" err="1">
                <a:solidFill>
                  <a:srgbClr val="201F22"/>
                </a:solidFill>
                <a:latin typeface="Tahoma" panose="020B0604030504040204" pitchFamily="34" charset="0"/>
              </a:rPr>
              <a:t>ipit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ullaborro</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dolupta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bearit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corrovit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magnimet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autatem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Dit</a:t>
            </a:r>
            <a:r>
              <a:rPr lang="en-US" sz="1800" b="0" i="0" u="none" strike="noStrike" baseline="30000" dirty="0">
                <a:solidFill>
                  <a:srgbClr val="201F22"/>
                </a:solidFill>
                <a:latin typeface="Tahoma" panose="020B0604030504040204" pitchFamily="34" charset="0"/>
              </a:rPr>
              <a:t> et </a:t>
            </a:r>
            <a:r>
              <a:rPr lang="en-US" sz="1800" b="0" i="0" u="none" strike="noStrike" baseline="30000" dirty="0" err="1">
                <a:solidFill>
                  <a:srgbClr val="201F22"/>
                </a:solidFill>
                <a:latin typeface="Tahoma" panose="020B0604030504040204" pitchFamily="34" charset="0"/>
              </a:rPr>
              <a:t>est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plitasim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quam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omnimus</a:t>
            </a:r>
            <a:r>
              <a:rPr lang="en-US" sz="1800" b="0" i="0" u="none" strike="noStrike" baseline="30000" dirty="0">
                <a:solidFill>
                  <a:srgbClr val="201F22"/>
                </a:solidFill>
                <a:latin typeface="Tahoma" panose="020B0604030504040204" pitchFamily="34" charset="0"/>
              </a:rPr>
              <a:t>. Net </a:t>
            </a:r>
            <a:r>
              <a:rPr lang="en-US" sz="1800" b="0" i="0" u="none" strike="noStrike" baseline="30000" dirty="0" err="1">
                <a:solidFill>
                  <a:srgbClr val="201F22"/>
                </a:solidFill>
                <a:latin typeface="Tahoma" panose="020B0604030504040204" pitchFamily="34" charset="0"/>
              </a:rPr>
              <a:t>atat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omnis</a:t>
            </a:r>
            <a:r>
              <a:rPr lang="en-US" sz="1800" b="0" i="0" u="none" strike="noStrike" baseline="30000" dirty="0">
                <a:solidFill>
                  <a:srgbClr val="201F22"/>
                </a:solidFill>
                <a:latin typeface="Tahoma" panose="020B0604030504040204" pitchFamily="34" charset="0"/>
              </a:rPr>
              <a:t> qui cone </a:t>
            </a:r>
            <a:r>
              <a:rPr lang="en-US" sz="1800" b="0" i="0" u="none" strike="noStrike" baseline="30000" dirty="0" err="1">
                <a:solidFill>
                  <a:srgbClr val="201F22"/>
                </a:solidFill>
                <a:latin typeface="Tahoma" panose="020B0604030504040204" pitchFamily="34" charset="0"/>
              </a:rPr>
              <a:t>custi</a:t>
            </a:r>
            <a:r>
              <a:rPr lang="en-US" sz="1800" b="0" i="0" u="none" strike="noStrike" baseline="30000" dirty="0">
                <a:solidFill>
                  <a:srgbClr val="201F22"/>
                </a:solidFill>
                <a:latin typeface="Tahoma" panose="020B0604030504040204" pitchFamily="34" charset="0"/>
              </a:rPr>
              <a:t> nobis </a:t>
            </a:r>
            <a:r>
              <a:rPr lang="en-US" sz="1800" b="0" i="0" u="none" strike="noStrike" baseline="30000" dirty="0" err="1">
                <a:solidFill>
                  <a:srgbClr val="201F22"/>
                </a:solidFill>
                <a:latin typeface="Tahoma" panose="020B0604030504040204" pitchFamily="34" charset="0"/>
              </a:rPr>
              <a:t>doluptia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nestrunt</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occuptatio</a:t>
            </a:r>
            <a:endParaRPr lang="hu-HU" sz="1800" b="0" i="0" u="none" strike="noStrike" baseline="30000" dirty="0">
              <a:solidFill>
                <a:srgbClr val="201F22"/>
              </a:solidFill>
              <a:latin typeface="Tahoma" panose="020B0604030504040204" pitchFamily="34" charset="0"/>
            </a:endParaRPr>
          </a:p>
          <a:p>
            <a:pPr lvl="0"/>
            <a:endParaRPr lang="hu-HU" dirty="0"/>
          </a:p>
        </p:txBody>
      </p:sp>
      <p:sp>
        <p:nvSpPr>
          <p:cNvPr id="9" name="Text Placeholder 2">
            <a:extLst>
              <a:ext uri="{FF2B5EF4-FFF2-40B4-BE49-F238E27FC236}">
                <a16:creationId xmlns:a16="http://schemas.microsoft.com/office/drawing/2014/main" id="{F607FF37-6DC8-4ECE-A71D-5A995F64E88E}"/>
              </a:ext>
            </a:extLst>
          </p:cNvPr>
          <p:cNvSpPr>
            <a:spLocks noGrp="1"/>
          </p:cNvSpPr>
          <p:nvPr>
            <p:ph type="body" sz="quarter" idx="15" hasCustomPrompt="1"/>
          </p:nvPr>
        </p:nvSpPr>
        <p:spPr>
          <a:xfrm>
            <a:off x="6024563" y="2789056"/>
            <a:ext cx="3132137" cy="1125261"/>
          </a:xfrm>
        </p:spPr>
        <p:txBody>
          <a:bodyPr>
            <a:normAutofit/>
          </a:bodyPr>
          <a:lstStyle>
            <a:lvl1pPr marL="0" indent="0">
              <a:buFontTx/>
              <a:buNone/>
              <a:defRPr sz="1400" b="1" kern="1200" spc="80" baseline="0">
                <a:solidFill>
                  <a:schemeClr val="tx2"/>
                </a:solidFill>
              </a:defRPr>
            </a:lvl1pPr>
          </a:lstStyle>
          <a:p>
            <a:pPr lvl="0"/>
            <a:r>
              <a:rPr lang="hu-HU" dirty="0"/>
              <a:t>„XIMPERIA CON REPUDAE SANT ALIBUSA NDIPSAM CONSEDIS EUMQUIA NDIPSAM FACITATIAE NONE ERIATIOS”</a:t>
            </a:r>
          </a:p>
        </p:txBody>
      </p:sp>
      <p:sp>
        <p:nvSpPr>
          <p:cNvPr id="10" name="Text Placeholder 17">
            <a:extLst>
              <a:ext uri="{FF2B5EF4-FFF2-40B4-BE49-F238E27FC236}">
                <a16:creationId xmlns:a16="http://schemas.microsoft.com/office/drawing/2014/main" id="{EAB2AF67-D216-48A6-938D-CE0FF9A28EB7}"/>
              </a:ext>
            </a:extLst>
          </p:cNvPr>
          <p:cNvSpPr>
            <a:spLocks noGrp="1"/>
          </p:cNvSpPr>
          <p:nvPr>
            <p:ph type="body" sz="quarter" idx="16" hasCustomPrompt="1"/>
          </p:nvPr>
        </p:nvSpPr>
        <p:spPr>
          <a:xfrm>
            <a:off x="831065" y="3502741"/>
            <a:ext cx="5032242" cy="2698033"/>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 Nis evelenectat fugia si velit labo. Nam dolor sam reptibus dolupie ndaecuptas quam voluptam iminctates velique reped ut</a:t>
            </a:r>
          </a:p>
        </p:txBody>
      </p:sp>
      <p:sp>
        <p:nvSpPr>
          <p:cNvPr id="11" name="Text Placeholder 17">
            <a:extLst>
              <a:ext uri="{FF2B5EF4-FFF2-40B4-BE49-F238E27FC236}">
                <a16:creationId xmlns:a16="http://schemas.microsoft.com/office/drawing/2014/main" id="{2BD7E670-1034-4F69-BE6D-5A12FDBABC63}"/>
              </a:ext>
            </a:extLst>
          </p:cNvPr>
          <p:cNvSpPr>
            <a:spLocks noGrp="1"/>
          </p:cNvSpPr>
          <p:nvPr>
            <p:ph type="body" sz="quarter" idx="17" hasCustomPrompt="1"/>
          </p:nvPr>
        </p:nvSpPr>
        <p:spPr>
          <a:xfrm>
            <a:off x="6024563" y="1449388"/>
            <a:ext cx="3132137" cy="1125261"/>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inus idusam seris et plit maios eosse pra comnit odis reicatem quiatinum qui tem quatur, sam rae. Itiam et, si que int quiandis pra sequam</a:t>
            </a:r>
          </a:p>
          <a:p>
            <a:pPr lvl="0"/>
            <a:endParaRPr lang="hu-HU" dirty="0"/>
          </a:p>
          <a:p>
            <a:pPr lvl="0"/>
            <a:endParaRPr lang="hu-HU" dirty="0"/>
          </a:p>
        </p:txBody>
      </p:sp>
      <p:sp>
        <p:nvSpPr>
          <p:cNvPr id="12" name="Text Placeholder 17">
            <a:extLst>
              <a:ext uri="{FF2B5EF4-FFF2-40B4-BE49-F238E27FC236}">
                <a16:creationId xmlns:a16="http://schemas.microsoft.com/office/drawing/2014/main" id="{32F0A838-FD6C-4595-BC1B-B2BD81E2E69A}"/>
              </a:ext>
            </a:extLst>
          </p:cNvPr>
          <p:cNvSpPr>
            <a:spLocks noGrp="1"/>
          </p:cNvSpPr>
          <p:nvPr>
            <p:ph type="body" sz="quarter" idx="18" hasCustomPrompt="1"/>
          </p:nvPr>
        </p:nvSpPr>
        <p:spPr>
          <a:xfrm>
            <a:off x="6024563" y="4128725"/>
            <a:ext cx="3132137" cy="2072050"/>
          </a:xfrm>
        </p:spPr>
        <p:txBody>
          <a:bodyPr numCol="1" spcCol="288000">
            <a:noAutofit/>
          </a:bodyPr>
          <a:lstStyle>
            <a:lvl1pPr marL="0" indent="0" algn="just">
              <a:lnSpc>
                <a:spcPts val="2000"/>
              </a:lnSpc>
              <a:buFontTx/>
              <a:buNone/>
              <a:defRPr sz="1400" b="0">
                <a:solidFill>
                  <a:schemeClr val="tx1"/>
                </a:solidFill>
              </a:defRPr>
            </a:lvl1pPr>
          </a:lstStyle>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a:t>
            </a:r>
          </a:p>
        </p:txBody>
      </p:sp>
      <p:sp>
        <p:nvSpPr>
          <p:cNvPr id="2" name="Dia számának helye 1">
            <a:extLst>
              <a:ext uri="{FF2B5EF4-FFF2-40B4-BE49-F238E27FC236}">
                <a16:creationId xmlns:a16="http://schemas.microsoft.com/office/drawing/2014/main" id="{94C88AD8-203F-BB94-6177-1705A7AFAD10}"/>
              </a:ext>
            </a:extLst>
          </p:cNvPr>
          <p:cNvSpPr>
            <a:spLocks noGrp="1"/>
          </p:cNvSpPr>
          <p:nvPr>
            <p:ph type="sldNum" sz="quarter" idx="19"/>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04772EB5-5634-067E-8B4C-EB43BB88477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F85BA9C7-FD85-09AA-6B8A-F4E13177ACD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04521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ouble line)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C362D5D0-CC26-4200-A0F1-8DAF66C1DAC9}"/>
              </a:ext>
            </a:extLst>
          </p:cNvPr>
          <p:cNvSpPr>
            <a:spLocks noGrp="1"/>
          </p:cNvSpPr>
          <p:nvPr>
            <p:ph type="body" sz="quarter" idx="10" hasCustomPrompt="1"/>
          </p:nvPr>
        </p:nvSpPr>
        <p:spPr>
          <a:xfrm>
            <a:off x="821878" y="285975"/>
            <a:ext cx="8334822" cy="709778"/>
          </a:xfrm>
        </p:spPr>
        <p:txBody>
          <a:bodyPr>
            <a:noAutofit/>
          </a:bodyPr>
          <a:lstStyle>
            <a:lvl1pPr marL="0" indent="0">
              <a:buNone/>
              <a:defRPr sz="2400" b="0" cap="all" baseline="0">
                <a:solidFill>
                  <a:schemeClr val="tx2"/>
                </a:solidFill>
              </a:defRPr>
            </a:lvl1pPr>
          </a:lstStyle>
          <a:p>
            <a:pPr lvl="0"/>
            <a:r>
              <a:rPr lang="hu-HU" dirty="0" err="1"/>
              <a:t>Title</a:t>
            </a:r>
            <a:endParaRPr lang="hu-HU" dirty="0"/>
          </a:p>
          <a:p>
            <a:pPr lvl="0"/>
            <a:r>
              <a:rPr lang="hu-HU" dirty="0"/>
              <a:t>(</a:t>
            </a:r>
            <a:r>
              <a:rPr lang="hu-HU" dirty="0" err="1"/>
              <a:t>may</a:t>
            </a:r>
            <a:r>
              <a:rPr lang="hu-HU" dirty="0"/>
              <a:t> be </a:t>
            </a:r>
            <a:r>
              <a:rPr lang="hu-HU" dirty="0" err="1"/>
              <a:t>double</a:t>
            </a:r>
            <a:r>
              <a:rPr lang="hu-HU" dirty="0"/>
              <a:t> line)</a:t>
            </a:r>
          </a:p>
        </p:txBody>
      </p:sp>
      <p:sp>
        <p:nvSpPr>
          <p:cNvPr id="8" name="Text Placeholder 17">
            <a:extLst>
              <a:ext uri="{FF2B5EF4-FFF2-40B4-BE49-F238E27FC236}">
                <a16:creationId xmlns:a16="http://schemas.microsoft.com/office/drawing/2014/main" id="{FEF009D1-8F4F-44F1-AB3B-BF5B515AA83D}"/>
              </a:ext>
            </a:extLst>
          </p:cNvPr>
          <p:cNvSpPr>
            <a:spLocks noGrp="1"/>
          </p:cNvSpPr>
          <p:nvPr>
            <p:ph type="body" sz="quarter" idx="14" hasCustomPrompt="1"/>
          </p:nvPr>
        </p:nvSpPr>
        <p:spPr>
          <a:xfrm>
            <a:off x="831015" y="1460759"/>
            <a:ext cx="5040313" cy="4339671"/>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Tassequid est, si que int quiandis pra sequam et endunte eossitibusam re cusaectatis num lab idus aut eos il ipsum everis estio. Is ducieni mpernatate num fuga. Nia quas mo estium estium ant rerferiae.</a:t>
            </a:r>
          </a:p>
          <a:p>
            <a:pPr lvl="0"/>
            <a:endParaRPr lang="hu-HU" dirty="0"/>
          </a:p>
          <a:p>
            <a:pPr lvl="0"/>
            <a:r>
              <a:rPr lang="hu-HU" dirty="0"/>
              <a:t>Nis evelenectat fugia si velit labo. 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p:txBody>
      </p:sp>
      <p:sp>
        <p:nvSpPr>
          <p:cNvPr id="9" name="Picture Placeholder 3">
            <a:extLst>
              <a:ext uri="{FF2B5EF4-FFF2-40B4-BE49-F238E27FC236}">
                <a16:creationId xmlns:a16="http://schemas.microsoft.com/office/drawing/2014/main" id="{5650CC70-10C4-41B3-8C5B-D73B79B9D581}"/>
              </a:ext>
            </a:extLst>
          </p:cNvPr>
          <p:cNvSpPr>
            <a:spLocks noGrp="1"/>
          </p:cNvSpPr>
          <p:nvPr>
            <p:ph type="pic" sz="quarter" idx="17"/>
          </p:nvPr>
        </p:nvSpPr>
        <p:spPr>
          <a:xfrm>
            <a:off x="6024563" y="1460759"/>
            <a:ext cx="3132137" cy="4340225"/>
          </a:xfrm>
        </p:spPr>
        <p:txBody>
          <a:bodyPr/>
          <a:lstStyle/>
          <a:p>
            <a:endParaRPr lang="hu-HU" dirty="0"/>
          </a:p>
        </p:txBody>
      </p:sp>
      <p:sp>
        <p:nvSpPr>
          <p:cNvPr id="2" name="Dia számának helye 1">
            <a:extLst>
              <a:ext uri="{FF2B5EF4-FFF2-40B4-BE49-F238E27FC236}">
                <a16:creationId xmlns:a16="http://schemas.microsoft.com/office/drawing/2014/main" id="{82F69968-5EDA-A468-549F-E7A7577901E3}"/>
              </a:ext>
            </a:extLst>
          </p:cNvPr>
          <p:cNvSpPr>
            <a:spLocks noGrp="1"/>
          </p:cNvSpPr>
          <p:nvPr>
            <p:ph type="sldNum" sz="quarter" idx="18"/>
          </p:nvPr>
        </p:nvSpPr>
        <p:spPr/>
        <p:txBody>
          <a:bodyPr/>
          <a:lstStyle/>
          <a:p>
            <a:fld id="{9EDDDD90-AB0C-4602-91C8-25275B45CDEF}" type="slidenum">
              <a:rPr lang="hu-HU" smtClean="0"/>
              <a:t>‹#›</a:t>
            </a:fld>
            <a:endParaRPr lang="hu-HU"/>
          </a:p>
        </p:txBody>
      </p:sp>
      <p:cxnSp>
        <p:nvCxnSpPr>
          <p:cNvPr id="10" name="Egyenes összekötő 10">
            <a:extLst>
              <a:ext uri="{FF2B5EF4-FFF2-40B4-BE49-F238E27FC236}">
                <a16:creationId xmlns:a16="http://schemas.microsoft.com/office/drawing/2014/main" id="{936E6CD5-7005-623E-FC69-5D331D2DE493}"/>
              </a:ext>
            </a:extLst>
          </p:cNvPr>
          <p:cNvCxnSpPr>
            <a:cxnSpLocks/>
          </p:cNvCxnSpPr>
          <p:nvPr userDrawn="1"/>
        </p:nvCxnSpPr>
        <p:spPr>
          <a:xfrm>
            <a:off x="914400" y="1208001"/>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Ábra 16">
            <a:extLst>
              <a:ext uri="{FF2B5EF4-FFF2-40B4-BE49-F238E27FC236}">
                <a16:creationId xmlns:a16="http://schemas.microsoft.com/office/drawing/2014/main" id="{477522D4-5CA9-5A27-60EE-F7DB98FF601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91411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ingle line) - Subtilte - Text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24B2D860-EFCA-4ACC-9278-2D191F8D37C6}"/>
              </a:ext>
            </a:extLst>
          </p:cNvPr>
          <p:cNvSpPr>
            <a:spLocks noGrp="1"/>
          </p:cNvSpPr>
          <p:nvPr>
            <p:ph type="body" sz="quarter" idx="10" hasCustomPrompt="1"/>
          </p:nvPr>
        </p:nvSpPr>
        <p:spPr>
          <a:xfrm>
            <a:off x="829892" y="285975"/>
            <a:ext cx="8314108"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686D0865-6608-4B9B-963C-980C267C9C6F}"/>
              </a:ext>
            </a:extLst>
          </p:cNvPr>
          <p:cNvSpPr>
            <a:spLocks noGrp="1"/>
          </p:cNvSpPr>
          <p:nvPr>
            <p:ph type="body" sz="quarter" idx="14" hasCustomPrompt="1"/>
          </p:nvPr>
        </p:nvSpPr>
        <p:spPr>
          <a:xfrm>
            <a:off x="831014" y="1904803"/>
            <a:ext cx="5040313" cy="1165743"/>
          </a:xfrm>
        </p:spPr>
        <p:txBody>
          <a:bodyPr numCol="1" spcCol="288000">
            <a:noAutofit/>
          </a:bodyPr>
          <a:lstStyle>
            <a:lvl1pPr marL="0" indent="0" algn="just">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10" name="Szöveg helye 9">
            <a:extLst>
              <a:ext uri="{FF2B5EF4-FFF2-40B4-BE49-F238E27FC236}">
                <a16:creationId xmlns:a16="http://schemas.microsoft.com/office/drawing/2014/main" id="{AE6AC5F4-F3BC-4805-A11B-CAEF43DBAB40}"/>
              </a:ext>
            </a:extLst>
          </p:cNvPr>
          <p:cNvSpPr>
            <a:spLocks noGrp="1"/>
          </p:cNvSpPr>
          <p:nvPr>
            <p:ph type="body" sz="quarter" idx="18" hasCustomPrompt="1"/>
          </p:nvPr>
        </p:nvSpPr>
        <p:spPr>
          <a:xfrm>
            <a:off x="837913" y="686547"/>
            <a:ext cx="831878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86B4DBE0-DBDE-4CC5-9554-3D71C5D3CB37}"/>
              </a:ext>
            </a:extLst>
          </p:cNvPr>
          <p:cNvSpPr>
            <a:spLocks noGrp="1"/>
          </p:cNvSpPr>
          <p:nvPr>
            <p:ph type="body" sz="quarter" idx="19" hasCustomPrompt="1"/>
          </p:nvPr>
        </p:nvSpPr>
        <p:spPr>
          <a:xfrm>
            <a:off x="837915" y="1454373"/>
            <a:ext cx="5033412" cy="254000"/>
          </a:xfrm>
        </p:spPr>
        <p:txBody>
          <a:bodyPr>
            <a:noAutofit/>
          </a:bodyPr>
          <a:lstStyle>
            <a:lvl1pPr marL="0" indent="0">
              <a:buNone/>
              <a:defRPr sz="1600" b="1"/>
            </a:lvl1pPr>
          </a:lstStyle>
          <a:p>
            <a:pPr lvl="0"/>
            <a:r>
              <a:rPr lang="hu-HU" dirty="0"/>
              <a:t>TASSEQUID EST,</a:t>
            </a:r>
          </a:p>
        </p:txBody>
      </p:sp>
      <p:sp>
        <p:nvSpPr>
          <p:cNvPr id="12" name="Text Placeholder 2">
            <a:extLst>
              <a:ext uri="{FF2B5EF4-FFF2-40B4-BE49-F238E27FC236}">
                <a16:creationId xmlns:a16="http://schemas.microsoft.com/office/drawing/2014/main" id="{86C117D5-72E8-49C8-8AB8-5E0D91A54A44}"/>
              </a:ext>
            </a:extLst>
          </p:cNvPr>
          <p:cNvSpPr>
            <a:spLocks noGrp="1"/>
          </p:cNvSpPr>
          <p:nvPr>
            <p:ph type="body" sz="quarter" idx="20" hasCustomPrompt="1"/>
          </p:nvPr>
        </p:nvSpPr>
        <p:spPr>
          <a:xfrm>
            <a:off x="822993" y="3285489"/>
            <a:ext cx="5040313" cy="254000"/>
          </a:xfrm>
        </p:spPr>
        <p:txBody>
          <a:bodyPr>
            <a:noAutofit/>
          </a:bodyPr>
          <a:lstStyle>
            <a:lvl1pPr marL="0" indent="0">
              <a:buNone/>
              <a:defRPr sz="1400" b="1"/>
            </a:lvl1pPr>
          </a:lstStyle>
          <a:p>
            <a:pPr lvl="0"/>
            <a:r>
              <a:rPr lang="hu-HU" dirty="0"/>
              <a:t>NIS EVELENECTAT FUGIA SI VELIT </a:t>
            </a:r>
          </a:p>
        </p:txBody>
      </p:sp>
      <p:sp>
        <p:nvSpPr>
          <p:cNvPr id="13" name="Text Placeholder 17">
            <a:extLst>
              <a:ext uri="{FF2B5EF4-FFF2-40B4-BE49-F238E27FC236}">
                <a16:creationId xmlns:a16="http://schemas.microsoft.com/office/drawing/2014/main" id="{5D5EE21D-9311-4A3F-82AB-2B7702D0DDC0}"/>
              </a:ext>
            </a:extLst>
          </p:cNvPr>
          <p:cNvSpPr>
            <a:spLocks noGrp="1"/>
          </p:cNvSpPr>
          <p:nvPr>
            <p:ph type="body" sz="quarter" idx="21" hasCustomPrompt="1"/>
          </p:nvPr>
        </p:nvSpPr>
        <p:spPr>
          <a:xfrm>
            <a:off x="822994" y="3719353"/>
            <a:ext cx="5040312" cy="2481422"/>
          </a:xfrm>
        </p:spPr>
        <p:txBody>
          <a:bodyPr numCol="1" spcCol="288000">
            <a:noAutofit/>
          </a:bodyPr>
          <a:lstStyle>
            <a:lvl1pPr marL="0" indent="0" algn="just">
              <a:lnSpc>
                <a:spcPts val="1800"/>
              </a:lnSpc>
              <a:buFontTx/>
              <a:buNone/>
              <a:defRPr lang="hu-HU" sz="1400" dirty="0" smtClean="0"/>
            </a:lvl1pPr>
          </a:lstStyle>
          <a:p>
            <a:pPr marL="0" marR="0" lvl="0" indent="0" algn="l" defTabSz="914377" rtl="0" eaLnBrk="1" fontAlgn="auto" latinLnBrk="0" hangingPunct="1">
              <a:lnSpc>
                <a:spcPts val="1800"/>
              </a:lnSpc>
              <a:spcBef>
                <a:spcPts val="1000"/>
              </a:spcBef>
              <a:spcAft>
                <a:spcPts val="0"/>
              </a:spcAft>
              <a:buClrTx/>
              <a:buSzTx/>
              <a:buFontTx/>
              <a:buNone/>
              <a:tabLst/>
              <a:defRPr/>
            </a:pPr>
            <a:r>
              <a:rPr lang="hu-HU" dirty="0"/>
              <a:t>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a:p>
            <a:pPr lvl="0"/>
            <a:endParaRPr lang="hu-HU" dirty="0"/>
          </a:p>
        </p:txBody>
      </p:sp>
      <p:sp>
        <p:nvSpPr>
          <p:cNvPr id="20" name="Picture Placeholder 3">
            <a:extLst>
              <a:ext uri="{FF2B5EF4-FFF2-40B4-BE49-F238E27FC236}">
                <a16:creationId xmlns:a16="http://schemas.microsoft.com/office/drawing/2014/main" id="{B8689C8B-9632-4F1F-851A-31E156A1F32D}"/>
              </a:ext>
            </a:extLst>
          </p:cNvPr>
          <p:cNvSpPr>
            <a:spLocks noGrp="1"/>
          </p:cNvSpPr>
          <p:nvPr>
            <p:ph type="pic" sz="quarter" idx="17"/>
          </p:nvPr>
        </p:nvSpPr>
        <p:spPr>
          <a:xfrm>
            <a:off x="6025913" y="1454373"/>
            <a:ext cx="3130787" cy="4746402"/>
          </a:xfrm>
        </p:spPr>
        <p:txBody>
          <a:bodyPr/>
          <a:lstStyle/>
          <a:p>
            <a:endParaRPr lang="hu-HU"/>
          </a:p>
        </p:txBody>
      </p:sp>
      <p:sp>
        <p:nvSpPr>
          <p:cNvPr id="2" name="Dia számának helye 1">
            <a:extLst>
              <a:ext uri="{FF2B5EF4-FFF2-40B4-BE49-F238E27FC236}">
                <a16:creationId xmlns:a16="http://schemas.microsoft.com/office/drawing/2014/main" id="{C8594DEF-A715-6E89-B32D-7F6D5BE260CB}"/>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47599652-DFD0-0743-E6A9-0A168BACC14A}"/>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Ábra 16">
            <a:extLst>
              <a:ext uri="{FF2B5EF4-FFF2-40B4-BE49-F238E27FC236}">
                <a16:creationId xmlns:a16="http://schemas.microsoft.com/office/drawing/2014/main" id="{627F1F18-8E43-0BFD-22A2-E0D5D547944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3451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ubtitle -Imag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54CA1242-CF3A-4FDD-B940-FD3C43978C10}"/>
              </a:ext>
            </a:extLst>
          </p:cNvPr>
          <p:cNvSpPr>
            <a:spLocks noGrp="1"/>
          </p:cNvSpPr>
          <p:nvPr>
            <p:ph type="body" sz="quarter" idx="10" hasCustomPrompt="1"/>
          </p:nvPr>
        </p:nvSpPr>
        <p:spPr>
          <a:xfrm>
            <a:off x="829892" y="285975"/>
            <a:ext cx="8326807"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Text Placeholder 17">
            <a:extLst>
              <a:ext uri="{FF2B5EF4-FFF2-40B4-BE49-F238E27FC236}">
                <a16:creationId xmlns:a16="http://schemas.microsoft.com/office/drawing/2014/main" id="{C399C0AA-196C-47DA-9412-77A48A168565}"/>
              </a:ext>
            </a:extLst>
          </p:cNvPr>
          <p:cNvSpPr>
            <a:spLocks noGrp="1"/>
          </p:cNvSpPr>
          <p:nvPr>
            <p:ph type="body" sz="quarter" idx="14" hasCustomPrompt="1"/>
          </p:nvPr>
        </p:nvSpPr>
        <p:spPr>
          <a:xfrm>
            <a:off x="828965" y="4865688"/>
            <a:ext cx="5026321" cy="1335087"/>
          </a:xfrm>
        </p:spPr>
        <p:txBody>
          <a:bodyPr numCol="1" spcCol="288000">
            <a:noAutofit/>
          </a:bodyPr>
          <a:lstStyle>
            <a:lvl1pPr marL="0" indent="0">
              <a:lnSpc>
                <a:spcPts val="1800"/>
              </a:lnSpc>
              <a:buFontTx/>
              <a:buNone/>
              <a:defRPr sz="1400" b="0">
                <a:solidFill>
                  <a:schemeClr val="tx1"/>
                </a:solidFill>
              </a:defRPr>
            </a:lvl1pPr>
          </a:lstStyle>
          <a:p>
            <a:pPr lvl="0"/>
            <a:r>
              <a:rPr lang="hu-HU" dirty="0"/>
              <a:t>si que int quiandis pra sequam et endunte eossitibusam re cusaectatis num lab idus aut eos il ipsum everis estio. Is ducieni mpernatate num fuga. Nia quas mo estium estium ant rerferiae.</a:t>
            </a:r>
          </a:p>
          <a:p>
            <a:pPr lvl="0"/>
            <a:endParaRPr lang="hu-HU" dirty="0"/>
          </a:p>
        </p:txBody>
      </p:sp>
      <p:sp>
        <p:nvSpPr>
          <p:cNvPr id="9" name="Picture Placeholder 3">
            <a:extLst>
              <a:ext uri="{FF2B5EF4-FFF2-40B4-BE49-F238E27FC236}">
                <a16:creationId xmlns:a16="http://schemas.microsoft.com/office/drawing/2014/main" id="{C462196B-D1BF-4409-BBEE-1FE751945639}"/>
              </a:ext>
            </a:extLst>
          </p:cNvPr>
          <p:cNvSpPr>
            <a:spLocks noGrp="1"/>
          </p:cNvSpPr>
          <p:nvPr>
            <p:ph type="pic" sz="quarter" idx="17"/>
          </p:nvPr>
        </p:nvSpPr>
        <p:spPr>
          <a:xfrm>
            <a:off x="918124" y="1450252"/>
            <a:ext cx="8238576" cy="2564212"/>
          </a:xfrm>
        </p:spPr>
        <p:txBody>
          <a:bodyPr/>
          <a:lstStyle/>
          <a:p>
            <a:endParaRPr lang="hu-HU" dirty="0"/>
          </a:p>
        </p:txBody>
      </p:sp>
      <p:sp>
        <p:nvSpPr>
          <p:cNvPr id="10" name="Szöveg helye 9">
            <a:extLst>
              <a:ext uri="{FF2B5EF4-FFF2-40B4-BE49-F238E27FC236}">
                <a16:creationId xmlns:a16="http://schemas.microsoft.com/office/drawing/2014/main" id="{15F501C4-37A5-40DD-869B-A6958B54A2F0}"/>
              </a:ext>
            </a:extLst>
          </p:cNvPr>
          <p:cNvSpPr>
            <a:spLocks noGrp="1"/>
          </p:cNvSpPr>
          <p:nvPr>
            <p:ph type="body" sz="quarter" idx="18" hasCustomPrompt="1"/>
          </p:nvPr>
        </p:nvSpPr>
        <p:spPr>
          <a:xfrm>
            <a:off x="837913" y="686547"/>
            <a:ext cx="8326807"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1" name="Text Placeholder 2">
            <a:extLst>
              <a:ext uri="{FF2B5EF4-FFF2-40B4-BE49-F238E27FC236}">
                <a16:creationId xmlns:a16="http://schemas.microsoft.com/office/drawing/2014/main" id="{F6C0B084-88F7-45CA-99B9-497711C8C421}"/>
              </a:ext>
            </a:extLst>
          </p:cNvPr>
          <p:cNvSpPr>
            <a:spLocks noGrp="1"/>
          </p:cNvSpPr>
          <p:nvPr>
            <p:ph type="body" sz="quarter" idx="19" hasCustomPrompt="1"/>
          </p:nvPr>
        </p:nvSpPr>
        <p:spPr>
          <a:xfrm>
            <a:off x="836987" y="4416535"/>
            <a:ext cx="2699927" cy="254000"/>
          </a:xfrm>
        </p:spPr>
        <p:txBody>
          <a:bodyPr>
            <a:noAutofit/>
          </a:bodyPr>
          <a:lstStyle>
            <a:lvl1pPr marL="0" indent="0">
              <a:buNone/>
              <a:defRPr sz="1600" b="1"/>
            </a:lvl1pPr>
          </a:lstStyle>
          <a:p>
            <a:pPr lvl="0"/>
            <a:r>
              <a:rPr lang="hu-HU" dirty="0"/>
              <a:t>TASSEQUID EST,</a:t>
            </a:r>
          </a:p>
        </p:txBody>
      </p:sp>
      <p:sp>
        <p:nvSpPr>
          <p:cNvPr id="12" name="Text Placeholder 4">
            <a:extLst>
              <a:ext uri="{FF2B5EF4-FFF2-40B4-BE49-F238E27FC236}">
                <a16:creationId xmlns:a16="http://schemas.microsoft.com/office/drawing/2014/main" id="{4C2FC7C4-CFED-49ED-A2F6-1B58E45E5CEC}"/>
              </a:ext>
            </a:extLst>
          </p:cNvPr>
          <p:cNvSpPr>
            <a:spLocks noGrp="1"/>
          </p:cNvSpPr>
          <p:nvPr>
            <p:ph type="body" sz="quarter" idx="20" hasCustomPrompt="1"/>
          </p:nvPr>
        </p:nvSpPr>
        <p:spPr>
          <a:xfrm>
            <a:off x="5932973" y="4865688"/>
            <a:ext cx="3352798" cy="1335086"/>
          </a:xfrm>
        </p:spPr>
        <p:txBody>
          <a:bodyPr>
            <a:normAutofit/>
          </a:bodyPr>
          <a:lstStyle>
            <a:lvl1pPr marL="457200" indent="-457200">
              <a:lnSpc>
                <a:spcPct val="200000"/>
              </a:lnSpc>
              <a:buClr>
                <a:srgbClr val="9E7A5C"/>
              </a:buClr>
              <a:buSzPct val="110000"/>
              <a:buFont typeface="Tahoma" panose="020B0604030504040204" pitchFamily="34" charset="0"/>
              <a:buChar char="•"/>
              <a:defRPr sz="1400"/>
            </a:lvl1pPr>
          </a:lstStyle>
          <a:p>
            <a:pPr lvl="0"/>
            <a:r>
              <a:rPr lang="hu-HU" dirty="0"/>
              <a:t>Si que int quiandis pra sequam et</a:t>
            </a:r>
          </a:p>
          <a:p>
            <a:pPr lvl="0"/>
            <a:r>
              <a:rPr lang="hu-HU" dirty="0"/>
              <a:t>Si que int quiandis pra sequam et</a:t>
            </a:r>
          </a:p>
        </p:txBody>
      </p:sp>
      <p:sp>
        <p:nvSpPr>
          <p:cNvPr id="2" name="Dia számának helye 1">
            <a:extLst>
              <a:ext uri="{FF2B5EF4-FFF2-40B4-BE49-F238E27FC236}">
                <a16:creationId xmlns:a16="http://schemas.microsoft.com/office/drawing/2014/main" id="{D46C97C9-A977-DD74-4437-B93B167E49EC}"/>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8CB4936E-E803-56F7-EADD-B43D9CDD203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281F524B-EA7D-4C32-C09A-722EAB6A536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5256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ingle line)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1491A149-4FF5-496A-9887-48B0620994E6}"/>
              </a:ext>
            </a:extLst>
          </p:cNvPr>
          <p:cNvSpPr>
            <a:spLocks noGrp="1"/>
          </p:cNvSpPr>
          <p:nvPr>
            <p:ph type="body" sz="quarter" idx="10" hasCustomPrompt="1"/>
          </p:nvPr>
        </p:nvSpPr>
        <p:spPr>
          <a:xfrm>
            <a:off x="829892" y="536401"/>
            <a:ext cx="8326808" cy="400651"/>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without</a:t>
            </a:r>
            <a:r>
              <a:rPr lang="hu-HU" dirty="0"/>
              <a:t> </a:t>
            </a:r>
            <a:r>
              <a:rPr lang="hu-HU" dirty="0" err="1"/>
              <a:t>subtitle</a:t>
            </a:r>
            <a:r>
              <a:rPr lang="hu-HU" dirty="0"/>
              <a:t>)</a:t>
            </a:r>
          </a:p>
        </p:txBody>
      </p:sp>
      <p:sp>
        <p:nvSpPr>
          <p:cNvPr id="8" name="Text Placeholder 5">
            <a:extLst>
              <a:ext uri="{FF2B5EF4-FFF2-40B4-BE49-F238E27FC236}">
                <a16:creationId xmlns:a16="http://schemas.microsoft.com/office/drawing/2014/main" id="{F3398455-85F5-42E1-A5E2-B050A9EEEB27}"/>
              </a:ext>
            </a:extLst>
          </p:cNvPr>
          <p:cNvSpPr>
            <a:spLocks noGrp="1"/>
          </p:cNvSpPr>
          <p:nvPr>
            <p:ph type="body" sz="quarter" idx="11" hasCustomPrompt="1"/>
          </p:nvPr>
        </p:nvSpPr>
        <p:spPr>
          <a:xfrm>
            <a:off x="830082" y="1449388"/>
            <a:ext cx="8326618" cy="2102219"/>
          </a:xfrm>
        </p:spPr>
        <p:txBody>
          <a:bodyPr>
            <a:normAutofit/>
          </a:bodyPr>
          <a:lstStyle>
            <a:lvl1pPr marL="514350" marR="0" indent="-514350" algn="l" defTabSz="914377" rtl="0" eaLnBrk="1" fontAlgn="auto" latinLnBrk="0" hangingPunct="1">
              <a:lnSpc>
                <a:spcPct val="90000"/>
              </a:lnSpc>
              <a:spcBef>
                <a:spcPts val="1000"/>
              </a:spcBef>
              <a:spcAft>
                <a:spcPts val="0"/>
              </a:spcAft>
              <a:buClrTx/>
              <a:buSzTx/>
              <a:buFont typeface="+mj-lt"/>
              <a:buAutoNum type="arabicPeriod"/>
              <a:tabLst/>
              <a:defRPr sz="1600" b="1" i="0" cap="all" baseline="0">
                <a:solidFill>
                  <a:schemeClr val="tx1"/>
                </a:solidFill>
              </a:defRPr>
            </a:lvl1pPr>
            <a:lvl2pPr marL="457189" indent="0">
              <a:lnSpc>
                <a:spcPct val="150000"/>
              </a:lnSpc>
              <a:buSzPct val="50000"/>
              <a:buFont typeface="+mj-lt"/>
              <a:buNone/>
              <a:defRPr sz="1400"/>
            </a:lvl2pPr>
            <a:lvl3pPr>
              <a:buFont typeface="Tahoma" panose="020B0604030504040204" pitchFamily="34" charset="0"/>
              <a:buChar char="‑"/>
              <a:defRPr sz="1800"/>
            </a:lvl3pPr>
          </a:lstStyle>
          <a:p>
            <a:pPr lvl="0"/>
            <a:r>
              <a:rPr lang="it-IT" dirty="0"/>
              <a:t>In sit habeo altera nostro. Ad euismod minimum</a:t>
            </a:r>
            <a:endParaRPr lang="hu-HU" dirty="0"/>
          </a:p>
          <a:p>
            <a:pPr lvl="0"/>
            <a:r>
              <a:rPr lang="it-IT" dirty="0"/>
              <a:t>Ad euismod minimum </a:t>
            </a:r>
            <a:endParaRPr lang="hu-HU" dirty="0"/>
          </a:p>
          <a:p>
            <a:pPr lvl="0"/>
            <a:r>
              <a:rPr lang="it-IT" dirty="0"/>
              <a:t>In sit habeo altera nostro. Ad euismod minimum</a:t>
            </a:r>
            <a:endParaRPr lang="hu-HU" dirty="0"/>
          </a:p>
          <a:p>
            <a:pPr lvl="0"/>
            <a:r>
              <a:rPr lang="it-IT" dirty="0"/>
              <a:t>altera nostro</a:t>
            </a:r>
            <a:endParaRPr lang="hu-HU" dirty="0"/>
          </a:p>
          <a:p>
            <a:pPr marL="914389" marR="0" lvl="1" indent="-457200" algn="l" defTabSz="914377" rtl="0" eaLnBrk="1" fontAlgn="auto" latinLnBrk="0" hangingPunct="1">
              <a:lnSpc>
                <a:spcPct val="90000"/>
              </a:lnSpc>
              <a:spcBef>
                <a:spcPts val="500"/>
              </a:spcBef>
              <a:spcAft>
                <a:spcPts val="0"/>
              </a:spcAft>
              <a:buClrTx/>
              <a:buSzTx/>
              <a:buFont typeface="+mj-lt"/>
              <a:buAutoNum type="alphaLcPeriod"/>
              <a:tabLst/>
              <a:defRPr/>
            </a:pPr>
            <a:endParaRPr lang="en-US" sz="1800" b="0" i="0" u="none" strike="noStrike" baseline="30000" dirty="0">
              <a:solidFill>
                <a:srgbClr val="201F22"/>
              </a:solidFill>
              <a:latin typeface="Tahoma" panose="020B0604030504040204" pitchFamily="34" charset="0"/>
            </a:endParaRPr>
          </a:p>
        </p:txBody>
      </p:sp>
      <p:sp>
        <p:nvSpPr>
          <p:cNvPr id="9" name="Text Placeholder 5">
            <a:extLst>
              <a:ext uri="{FF2B5EF4-FFF2-40B4-BE49-F238E27FC236}">
                <a16:creationId xmlns:a16="http://schemas.microsoft.com/office/drawing/2014/main" id="{86DA85FE-82E9-47B0-B799-1222E60701BC}"/>
              </a:ext>
            </a:extLst>
          </p:cNvPr>
          <p:cNvSpPr>
            <a:spLocks noGrp="1"/>
          </p:cNvSpPr>
          <p:nvPr>
            <p:ph type="body" sz="quarter" idx="12" hasCustomPrompt="1"/>
          </p:nvPr>
        </p:nvSpPr>
        <p:spPr>
          <a:xfrm>
            <a:off x="821868" y="3777926"/>
            <a:ext cx="8322132" cy="2422849"/>
          </a:xfrm>
        </p:spPr>
        <p:txBody>
          <a:bodyPr>
            <a:normAutofit/>
          </a:bodyPr>
          <a:lstStyle>
            <a:lvl1pPr marL="342900" indent="-342900">
              <a:buFont typeface="+mj-lt"/>
              <a:buAutoNum type="alphaLcPeriod"/>
              <a:defRPr sz="1600" b="1" i="0" cap="all" baseline="0">
                <a:solidFill>
                  <a:schemeClr val="tx2"/>
                </a:solidFill>
              </a:defRPr>
            </a:lvl1pPr>
            <a:lvl2pPr marL="457189" indent="0">
              <a:lnSpc>
                <a:spcPct val="150000"/>
              </a:lnSpc>
              <a:buSzPct val="90000"/>
              <a:buFontTx/>
              <a:buNone/>
              <a:defRPr sz="1400"/>
            </a:lvl2pPr>
            <a:lvl3pPr>
              <a:buFont typeface="Tahoma" panose="020B0604030504040204" pitchFamily="34" charset="0"/>
              <a:buChar char="‑"/>
              <a:defRPr sz="1400"/>
            </a:lvl3pPr>
          </a:lstStyle>
          <a:p>
            <a:pPr lvl="0"/>
            <a:r>
              <a:rPr lang="it-IT" dirty="0"/>
              <a:t>In sit habeo altera nostro. Ad euismod minimum</a:t>
            </a:r>
            <a:endParaRPr lang="hu-HU" dirty="0"/>
          </a:p>
          <a:p>
            <a:pPr lvl="0"/>
            <a:r>
              <a:rPr lang="it-IT" dirty="0"/>
              <a:t>In sit habeo altera nostro</a:t>
            </a:r>
            <a:endParaRPr lang="en-US" sz="1800" b="0" i="0" u="none" strike="noStrike" baseline="30000" dirty="0">
              <a:solidFill>
                <a:srgbClr val="201F22"/>
              </a:solidFill>
              <a:latin typeface="Tahoma" panose="020B0604030504040204" pitchFamily="34" charset="0"/>
            </a:endParaRPr>
          </a:p>
        </p:txBody>
      </p:sp>
      <p:sp>
        <p:nvSpPr>
          <p:cNvPr id="4" name="Dia számának helye 3">
            <a:extLst>
              <a:ext uri="{FF2B5EF4-FFF2-40B4-BE49-F238E27FC236}">
                <a16:creationId xmlns:a16="http://schemas.microsoft.com/office/drawing/2014/main" id="{70CFCAF2-DA2C-5AAC-DF88-6F1C076E7B11}"/>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E2460ACD-7D84-3233-6602-1AA7EB770908}"/>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7B1A24-9226-E58D-CB42-2FB3355DF71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01334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ingle lin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423B5F-839A-4B26-AB6E-39A2303F04D3}"/>
              </a:ext>
            </a:extLst>
          </p:cNvPr>
          <p:cNvSpPr/>
          <p:nvPr userDrawn="1"/>
        </p:nvSpPr>
        <p:spPr>
          <a:xfrm>
            <a:off x="5443871" y="1449388"/>
            <a:ext cx="3712829"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8FA761C0-A01B-429F-B60B-4021D8AE3129}"/>
              </a:ext>
            </a:extLst>
          </p:cNvPr>
          <p:cNvSpPr/>
          <p:nvPr userDrawn="1"/>
        </p:nvSpPr>
        <p:spPr>
          <a:xfrm>
            <a:off x="5443871" y="2076471"/>
            <a:ext cx="3712829" cy="41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15">
            <a:extLst>
              <a:ext uri="{FF2B5EF4-FFF2-40B4-BE49-F238E27FC236}">
                <a16:creationId xmlns:a16="http://schemas.microsoft.com/office/drawing/2014/main" id="{514703AF-0078-4D6E-B46F-390A1F584A6F}"/>
              </a:ext>
            </a:extLst>
          </p:cNvPr>
          <p:cNvSpPr>
            <a:spLocks noGrp="1" noRot="1" noMove="1" noResize="1" noEditPoints="1" noAdjustHandles="1" noChangeArrowheads="1" noChangeShapeType="1"/>
          </p:cNvSpPr>
          <p:nvPr>
            <p:ph type="body" sz="quarter" idx="25" hasCustomPrompt="1"/>
          </p:nvPr>
        </p:nvSpPr>
        <p:spPr>
          <a:xfrm>
            <a:off x="829903" y="1449387"/>
            <a:ext cx="4439929" cy="4751387"/>
          </a:xfrm>
        </p:spPr>
        <p:txBody>
          <a:bodyPr>
            <a:normAutofit/>
          </a:bodyPr>
          <a:lstStyle>
            <a:lvl1pPr marL="400050" indent="-400050">
              <a:buFont typeface="+mj-lt"/>
              <a:buAutoNum type="romanUcPeriod"/>
              <a:defRPr sz="1400" b="1"/>
            </a:lvl1pPr>
          </a:lstStyle>
          <a:p>
            <a:pPr lvl="0"/>
            <a:r>
              <a:rPr lang="da-DK" dirty="0"/>
              <a:t>LOREM IPSUM DOLOR SIT AMET </a:t>
            </a:r>
            <a:endParaRPr lang="hu-HU" dirty="0"/>
          </a:p>
          <a:p>
            <a:pPr lvl="0"/>
            <a:endParaRPr lang="hu-HU" dirty="0"/>
          </a:p>
          <a:p>
            <a:pPr lvl="0"/>
            <a:endParaRPr lang="hu-HU" dirty="0"/>
          </a:p>
          <a:p>
            <a:pPr lvl="0"/>
            <a:endParaRPr lang="hu-HU" dirty="0"/>
          </a:p>
          <a:p>
            <a:pPr lvl="0"/>
            <a:endParaRPr lang="hu-HU" dirty="0"/>
          </a:p>
          <a:p>
            <a:pPr lvl="0"/>
            <a:endParaRPr lang="hu-HU" dirty="0"/>
          </a:p>
          <a:p>
            <a:pPr lvl="0"/>
            <a:r>
              <a:rPr lang="da-DK" dirty="0"/>
              <a:t>LOREM IPSUM DOLOR SIT AMET</a:t>
            </a:r>
            <a:br>
              <a:rPr lang="hu-HU" dirty="0"/>
            </a:br>
            <a:endParaRPr lang="hu-HU" dirty="0"/>
          </a:p>
        </p:txBody>
      </p:sp>
      <p:sp>
        <p:nvSpPr>
          <p:cNvPr id="9" name="Text Placeholder 17">
            <a:extLst>
              <a:ext uri="{FF2B5EF4-FFF2-40B4-BE49-F238E27FC236}">
                <a16:creationId xmlns:a16="http://schemas.microsoft.com/office/drawing/2014/main" id="{2DE2D0CD-240C-4B0A-A188-3076C1070214}"/>
              </a:ext>
            </a:extLst>
          </p:cNvPr>
          <p:cNvSpPr>
            <a:spLocks noGrp="1"/>
          </p:cNvSpPr>
          <p:nvPr>
            <p:ph type="body" sz="quarter" idx="21" hasCustomPrompt="1"/>
          </p:nvPr>
        </p:nvSpPr>
        <p:spPr>
          <a:xfrm>
            <a:off x="5606902" y="1547379"/>
            <a:ext cx="30870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6DF29D97-07DF-4EE6-8B96-20CCC02C8808}"/>
              </a:ext>
            </a:extLst>
          </p:cNvPr>
          <p:cNvSpPr>
            <a:spLocks noGrp="1"/>
          </p:cNvSpPr>
          <p:nvPr>
            <p:ph type="body" sz="quarter" idx="23" hasCustomPrompt="1"/>
          </p:nvPr>
        </p:nvSpPr>
        <p:spPr>
          <a:xfrm>
            <a:off x="5606902" y="2173487"/>
            <a:ext cx="3610308" cy="3816187"/>
          </a:xfrm>
        </p:spPr>
        <p:txBody>
          <a:bodyPr>
            <a:normAutofit/>
          </a:bodyPr>
          <a:lstStyle>
            <a:lvl1pPr marL="228594" indent="-228594">
              <a:buClr>
                <a:schemeClr val="tx1"/>
              </a:buClr>
              <a:buSzPct val="110000"/>
              <a:buFont typeface="Tahoma" panose="020B0604030504040204" pitchFamily="34" charset="0"/>
              <a:buChar char="•"/>
              <a:defRPr sz="1400">
                <a:solidFill>
                  <a:schemeClr val="tx1"/>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Text Placeholder 24">
            <a:extLst>
              <a:ext uri="{FF2B5EF4-FFF2-40B4-BE49-F238E27FC236}">
                <a16:creationId xmlns:a16="http://schemas.microsoft.com/office/drawing/2014/main" id="{7CB69CB1-9C97-4F43-A711-000360229983}"/>
              </a:ext>
            </a:extLst>
          </p:cNvPr>
          <p:cNvSpPr>
            <a:spLocks noGrp="1"/>
          </p:cNvSpPr>
          <p:nvPr>
            <p:ph type="body" sz="quarter" idx="24" hasCustomPrompt="1"/>
          </p:nvPr>
        </p:nvSpPr>
        <p:spPr>
          <a:xfrm>
            <a:off x="831013" y="1832627"/>
            <a:ext cx="4114433"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12" name="Szöveg helye 9">
            <a:extLst>
              <a:ext uri="{FF2B5EF4-FFF2-40B4-BE49-F238E27FC236}">
                <a16:creationId xmlns:a16="http://schemas.microsoft.com/office/drawing/2014/main" id="{713044F3-8FC1-4ACF-8F71-03C242E9E7B9}"/>
              </a:ext>
            </a:extLst>
          </p:cNvPr>
          <p:cNvSpPr>
            <a:spLocks noGrp="1"/>
          </p:cNvSpPr>
          <p:nvPr>
            <p:ph type="body" sz="quarter" idx="10" hasCustomPrompt="1"/>
          </p:nvPr>
        </p:nvSpPr>
        <p:spPr>
          <a:xfrm>
            <a:off x="821882" y="285975"/>
            <a:ext cx="8225866" cy="355580"/>
          </a:xfrm>
        </p:spPr>
        <p:txBody>
          <a:bodyPr>
            <a:noAutofit/>
          </a:bodyPr>
          <a:lstStyle>
            <a:lvl1pPr marL="0" indent="0">
              <a:buNone/>
              <a:defRPr sz="2400" b="0" cap="all" baseline="0">
                <a:solidFill>
                  <a:schemeClr val="tx2"/>
                </a:solidFill>
              </a:defRPr>
            </a:lvl1pPr>
          </a:lstStyle>
          <a:p>
            <a:pPr lvl="0"/>
            <a:r>
              <a:rPr lang="hu-HU" dirty="0" err="1"/>
              <a:t>Title</a:t>
            </a:r>
            <a:r>
              <a:rPr lang="hu-HU" dirty="0"/>
              <a:t> (</a:t>
            </a:r>
            <a:r>
              <a:rPr lang="hu-HU" dirty="0" err="1"/>
              <a:t>single</a:t>
            </a:r>
            <a:r>
              <a:rPr lang="hu-HU" dirty="0"/>
              <a:t> line </a:t>
            </a:r>
            <a:r>
              <a:rPr lang="hu-HU" dirty="0" err="1"/>
              <a:t>with</a:t>
            </a:r>
            <a:r>
              <a:rPr lang="hu-HU" dirty="0"/>
              <a:t> </a:t>
            </a:r>
            <a:r>
              <a:rPr lang="hu-HU" dirty="0" err="1"/>
              <a:t>subtitle</a:t>
            </a:r>
            <a:r>
              <a:rPr lang="hu-HU" dirty="0"/>
              <a:t>)</a:t>
            </a:r>
          </a:p>
        </p:txBody>
      </p:sp>
      <p:sp>
        <p:nvSpPr>
          <p:cNvPr id="13" name="Szöveg helye 9">
            <a:extLst>
              <a:ext uri="{FF2B5EF4-FFF2-40B4-BE49-F238E27FC236}">
                <a16:creationId xmlns:a16="http://schemas.microsoft.com/office/drawing/2014/main" id="{56A10424-51AC-460A-B8F5-4B6A73D7AD48}"/>
              </a:ext>
            </a:extLst>
          </p:cNvPr>
          <p:cNvSpPr>
            <a:spLocks noGrp="1"/>
          </p:cNvSpPr>
          <p:nvPr>
            <p:ph type="body" sz="quarter" idx="18" hasCustomPrompt="1"/>
          </p:nvPr>
        </p:nvSpPr>
        <p:spPr>
          <a:xfrm>
            <a:off x="837924" y="686547"/>
            <a:ext cx="822586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5" name="Text Placeholder 24">
            <a:extLst>
              <a:ext uri="{FF2B5EF4-FFF2-40B4-BE49-F238E27FC236}">
                <a16:creationId xmlns:a16="http://schemas.microsoft.com/office/drawing/2014/main" id="{FF75C91B-FFB5-4320-8DDB-702979CFD8B5}"/>
              </a:ext>
            </a:extLst>
          </p:cNvPr>
          <p:cNvSpPr>
            <a:spLocks noGrp="1"/>
          </p:cNvSpPr>
          <p:nvPr>
            <p:ph type="body" sz="quarter" idx="26" hasCustomPrompt="1"/>
          </p:nvPr>
        </p:nvSpPr>
        <p:spPr>
          <a:xfrm>
            <a:off x="831015" y="3752973"/>
            <a:ext cx="4114431" cy="1431179"/>
          </a:xfrm>
        </p:spPr>
        <p:txBody>
          <a:bodyPr>
            <a:normAutofit/>
          </a:bodyPr>
          <a:lstStyle>
            <a:lvl1pPr marL="0" indent="0">
              <a:buNone/>
              <a:defRPr sz="1400"/>
            </a:lvl1pPr>
          </a:lstStyle>
          <a:p>
            <a:pPr lvl="0"/>
            <a:r>
              <a:rPr lang="hu-HU" dirty="0"/>
              <a:t>Si que int quiandis pra sequam et endunte eossitibusam re cusaectatis num lab idus aut eos il ipsum everis estio. Is ducieni mpernatate num fuga. Nia quas mo estium estium ant rerferiae.</a:t>
            </a:r>
          </a:p>
        </p:txBody>
      </p:sp>
      <p:sp>
        <p:nvSpPr>
          <p:cNvPr id="4" name="Dia számának helye 3">
            <a:extLst>
              <a:ext uri="{FF2B5EF4-FFF2-40B4-BE49-F238E27FC236}">
                <a16:creationId xmlns:a16="http://schemas.microsoft.com/office/drawing/2014/main" id="{1317261D-E2E9-D534-5C76-E95FEA9824E3}"/>
              </a:ext>
            </a:extLst>
          </p:cNvPr>
          <p:cNvSpPr>
            <a:spLocks noGrp="1"/>
          </p:cNvSpPr>
          <p:nvPr>
            <p:ph type="sldNum" sz="quarter" idx="29"/>
          </p:nvPr>
        </p:nvSpPr>
        <p:spPr/>
        <p:txBody>
          <a:bodyPr/>
          <a:lstStyle/>
          <a:p>
            <a:fld id="{9EDDDD90-AB0C-4602-91C8-25275B45CDEF}" type="slidenum">
              <a:rPr lang="hu-HU" smtClean="0"/>
              <a:t>‹#›</a:t>
            </a:fld>
            <a:endParaRPr lang="hu-HU"/>
          </a:p>
        </p:txBody>
      </p:sp>
      <p:cxnSp>
        <p:nvCxnSpPr>
          <p:cNvPr id="18" name="Egyenes összekötő 10">
            <a:extLst>
              <a:ext uri="{FF2B5EF4-FFF2-40B4-BE49-F238E27FC236}">
                <a16:creationId xmlns:a16="http://schemas.microsoft.com/office/drawing/2014/main" id="{4CD55E0C-44B4-FD56-E176-0926DCDA145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Ábra 16">
            <a:extLst>
              <a:ext uri="{FF2B5EF4-FFF2-40B4-BE49-F238E27FC236}">
                <a16:creationId xmlns:a16="http://schemas.microsoft.com/office/drawing/2014/main" id="{826A0BBE-C371-BA7E-E2F2-2EFD89D143E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0957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Doub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70988-E9B4-4BDE-A988-2A6A30EC856C}"/>
              </a:ext>
            </a:extLst>
          </p:cNvPr>
          <p:cNvSpPr/>
          <p:nvPr userDrawn="1"/>
        </p:nvSpPr>
        <p:spPr>
          <a:xfrm>
            <a:off x="5177408" y="1445152"/>
            <a:ext cx="3979292" cy="513935"/>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rgbClr val="8A78B0"/>
              </a:solidFill>
            </a:endParaRPr>
          </a:p>
        </p:txBody>
      </p:sp>
      <p:sp>
        <p:nvSpPr>
          <p:cNvPr id="8" name="Rectangle 7">
            <a:extLst>
              <a:ext uri="{FF2B5EF4-FFF2-40B4-BE49-F238E27FC236}">
                <a16:creationId xmlns:a16="http://schemas.microsoft.com/office/drawing/2014/main" id="{B730CA38-39CC-4E20-B27D-792CF7D22A24}"/>
              </a:ext>
            </a:extLst>
          </p:cNvPr>
          <p:cNvSpPr/>
          <p:nvPr userDrawn="1"/>
        </p:nvSpPr>
        <p:spPr>
          <a:xfrm>
            <a:off x="5177408" y="2088369"/>
            <a:ext cx="3979292" cy="411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ext Placeholder 17">
            <a:extLst>
              <a:ext uri="{FF2B5EF4-FFF2-40B4-BE49-F238E27FC236}">
                <a16:creationId xmlns:a16="http://schemas.microsoft.com/office/drawing/2014/main" id="{9F88EF90-B2D8-491E-8D6B-9B8FD3929231}"/>
              </a:ext>
            </a:extLst>
          </p:cNvPr>
          <p:cNvSpPr>
            <a:spLocks noGrp="1"/>
          </p:cNvSpPr>
          <p:nvPr>
            <p:ph type="body" sz="quarter" idx="21" hasCustomPrompt="1"/>
          </p:nvPr>
        </p:nvSpPr>
        <p:spPr>
          <a:xfrm>
            <a:off x="5290451" y="1523583"/>
            <a:ext cx="3729798"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10" name="Text Placeholder 22">
            <a:extLst>
              <a:ext uri="{FF2B5EF4-FFF2-40B4-BE49-F238E27FC236}">
                <a16:creationId xmlns:a16="http://schemas.microsoft.com/office/drawing/2014/main" id="{4459AC03-F706-4002-A086-1AC995F2C671}"/>
              </a:ext>
            </a:extLst>
          </p:cNvPr>
          <p:cNvSpPr>
            <a:spLocks noGrp="1"/>
          </p:cNvSpPr>
          <p:nvPr>
            <p:ph type="body" sz="quarter" idx="23" hasCustomPrompt="1"/>
          </p:nvPr>
        </p:nvSpPr>
        <p:spPr>
          <a:xfrm>
            <a:off x="5289305" y="2249080"/>
            <a:ext cx="3730944" cy="3158971"/>
          </a:xfrm>
        </p:spPr>
        <p:txBody>
          <a:bodyPr>
            <a:normAutofit/>
          </a:bodyPr>
          <a:lstStyle>
            <a:lvl1pPr marL="228594" indent="-228594">
              <a:buClr>
                <a:schemeClr val="tx1"/>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1" name="Szöveg helye 9">
            <a:extLst>
              <a:ext uri="{FF2B5EF4-FFF2-40B4-BE49-F238E27FC236}">
                <a16:creationId xmlns:a16="http://schemas.microsoft.com/office/drawing/2014/main" id="{1CAE8CA1-B98D-41C0-8B09-7E60B9C2E04D}"/>
              </a:ext>
            </a:extLst>
          </p:cNvPr>
          <p:cNvSpPr>
            <a:spLocks noGrp="1"/>
          </p:cNvSpPr>
          <p:nvPr>
            <p:ph type="body" sz="quarter" idx="10" hasCustomPrompt="1"/>
          </p:nvPr>
        </p:nvSpPr>
        <p:spPr>
          <a:xfrm>
            <a:off x="814973" y="286468"/>
            <a:ext cx="8333706"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12" name="Szöveg helye 9">
            <a:extLst>
              <a:ext uri="{FF2B5EF4-FFF2-40B4-BE49-F238E27FC236}">
                <a16:creationId xmlns:a16="http://schemas.microsoft.com/office/drawing/2014/main" id="{E9CAF432-0206-48EF-B35F-6DA41126EBD7}"/>
              </a:ext>
            </a:extLst>
          </p:cNvPr>
          <p:cNvSpPr>
            <a:spLocks noGrp="1"/>
          </p:cNvSpPr>
          <p:nvPr>
            <p:ph type="body" sz="quarter" idx="18" hasCustomPrompt="1"/>
          </p:nvPr>
        </p:nvSpPr>
        <p:spPr>
          <a:xfrm>
            <a:off x="831015" y="688020"/>
            <a:ext cx="8333706"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13" name="Rectangle 12">
            <a:extLst>
              <a:ext uri="{FF2B5EF4-FFF2-40B4-BE49-F238E27FC236}">
                <a16:creationId xmlns:a16="http://schemas.microsoft.com/office/drawing/2014/main" id="{0A57CA03-C9F6-4654-8471-9FA02E8BAE90}"/>
              </a:ext>
            </a:extLst>
          </p:cNvPr>
          <p:cNvSpPr/>
          <p:nvPr userDrawn="1"/>
        </p:nvSpPr>
        <p:spPr>
          <a:xfrm>
            <a:off x="911226" y="2088369"/>
            <a:ext cx="3968252" cy="411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22">
            <a:extLst>
              <a:ext uri="{FF2B5EF4-FFF2-40B4-BE49-F238E27FC236}">
                <a16:creationId xmlns:a16="http://schemas.microsoft.com/office/drawing/2014/main" id="{B698B370-A477-4420-8F42-D1767175AD50}"/>
              </a:ext>
            </a:extLst>
          </p:cNvPr>
          <p:cNvSpPr>
            <a:spLocks noGrp="1"/>
          </p:cNvSpPr>
          <p:nvPr>
            <p:ph type="body" sz="quarter" idx="24" hasCustomPrompt="1"/>
          </p:nvPr>
        </p:nvSpPr>
        <p:spPr>
          <a:xfrm>
            <a:off x="1014874" y="2249080"/>
            <a:ext cx="3968252" cy="3158971"/>
          </a:xfrm>
        </p:spPr>
        <p:txBody>
          <a:bodyPr>
            <a:normAutofit/>
          </a:bodyPr>
          <a:lstStyle>
            <a:lvl1pPr marL="228594" indent="-228594">
              <a:buClr>
                <a:schemeClr val="tx2"/>
              </a:buClr>
              <a:buSzPct val="110000"/>
              <a:buFont typeface="Tahoma" panose="020B0604030504040204" pitchFamily="34" charset="0"/>
              <a:buChar char="•"/>
              <a:defRPr sz="1400">
                <a:solidFill>
                  <a:schemeClr val="bg2">
                    <a:lumMod val="50000"/>
                  </a:schemeClr>
                </a:solidFill>
              </a:defRPr>
            </a:lvl1pPr>
          </a:lstStyle>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a:p>
            <a:pPr lvl="0"/>
            <a:r>
              <a:rPr lang="hu-HU" dirty="0"/>
              <a:t>Si que int quiandis pra sequam et</a:t>
            </a:r>
          </a:p>
        </p:txBody>
      </p:sp>
      <p:sp>
        <p:nvSpPr>
          <p:cNvPr id="15" name="Rectangle 14">
            <a:extLst>
              <a:ext uri="{FF2B5EF4-FFF2-40B4-BE49-F238E27FC236}">
                <a16:creationId xmlns:a16="http://schemas.microsoft.com/office/drawing/2014/main" id="{8CBE3993-C368-49AD-8FD0-264A7AD16241}"/>
              </a:ext>
            </a:extLst>
          </p:cNvPr>
          <p:cNvSpPr/>
          <p:nvPr userDrawn="1"/>
        </p:nvSpPr>
        <p:spPr>
          <a:xfrm>
            <a:off x="911225" y="1449949"/>
            <a:ext cx="3979292"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16" name="Text Placeholder 17">
            <a:extLst>
              <a:ext uri="{FF2B5EF4-FFF2-40B4-BE49-F238E27FC236}">
                <a16:creationId xmlns:a16="http://schemas.microsoft.com/office/drawing/2014/main" id="{6905AC9C-F0FD-446C-954F-E431C76CF9FC}"/>
              </a:ext>
            </a:extLst>
          </p:cNvPr>
          <p:cNvSpPr>
            <a:spLocks noGrp="1"/>
          </p:cNvSpPr>
          <p:nvPr>
            <p:ph type="body" sz="quarter" idx="25" hasCustomPrompt="1"/>
          </p:nvPr>
        </p:nvSpPr>
        <p:spPr>
          <a:xfrm>
            <a:off x="1014875" y="1523584"/>
            <a:ext cx="3968252" cy="347663"/>
          </a:xfrm>
        </p:spPr>
        <p:txBody>
          <a:bodyPr>
            <a:noAutofit/>
          </a:bodyPr>
          <a:lstStyle>
            <a:lvl1pPr marL="0" indent="0">
              <a:buFontTx/>
              <a:buNone/>
              <a:defRPr sz="1400" b="1">
                <a:solidFill>
                  <a:schemeClr val="bg1"/>
                </a:solidFill>
              </a:defRPr>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DE8B022E-19FA-9BF2-4224-2134A5C9E1D9}"/>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20" name="Egyenes összekötő 10">
            <a:extLst>
              <a:ext uri="{FF2B5EF4-FFF2-40B4-BE49-F238E27FC236}">
                <a16:creationId xmlns:a16="http://schemas.microsoft.com/office/drawing/2014/main" id="{6C45C16B-118D-52DF-778E-5FEF7722B03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Ábra 16">
            <a:extLst>
              <a:ext uri="{FF2B5EF4-FFF2-40B4-BE49-F238E27FC236}">
                <a16:creationId xmlns:a16="http://schemas.microsoft.com/office/drawing/2014/main" id="{421064A4-41B1-EC05-1D51-5AAA59C8C13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41869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rip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DFB152-40BD-45AE-92EF-119A184DB831}"/>
              </a:ext>
            </a:extLst>
          </p:cNvPr>
          <p:cNvSpPr/>
          <p:nvPr userDrawn="1"/>
        </p:nvSpPr>
        <p:spPr>
          <a:xfrm>
            <a:off x="911225" y="1449388"/>
            <a:ext cx="2634051" cy="59041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146A9473-1233-40AD-BDD1-30EFE350D131}"/>
              </a:ext>
            </a:extLst>
          </p:cNvPr>
          <p:cNvSpPr/>
          <p:nvPr userDrawn="1"/>
        </p:nvSpPr>
        <p:spPr>
          <a:xfrm>
            <a:off x="6521982" y="1455291"/>
            <a:ext cx="2634051" cy="590417"/>
          </a:xfrm>
          <a:prstGeom prst="rect">
            <a:avLst/>
          </a:prstGeom>
          <a:solidFill>
            <a:srgbClr val="0054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7" name="Szöveg helye 9">
            <a:extLst>
              <a:ext uri="{FF2B5EF4-FFF2-40B4-BE49-F238E27FC236}">
                <a16:creationId xmlns:a16="http://schemas.microsoft.com/office/drawing/2014/main" id="{75259E5A-64D1-43C8-8E70-9E1689B5FF53}"/>
              </a:ext>
            </a:extLst>
          </p:cNvPr>
          <p:cNvSpPr>
            <a:spLocks noGrp="1"/>
          </p:cNvSpPr>
          <p:nvPr>
            <p:ph type="body" sz="quarter" idx="10" hasCustomPrompt="1"/>
          </p:nvPr>
        </p:nvSpPr>
        <p:spPr>
          <a:xfrm>
            <a:off x="838036" y="285975"/>
            <a:ext cx="8318664" cy="355580"/>
          </a:xfrm>
        </p:spPr>
        <p:txBody>
          <a:bodyPr>
            <a:noAutofit/>
          </a:bodyPr>
          <a:lstStyle>
            <a:lvl1pPr marL="0" indent="0">
              <a:buNone/>
              <a:defRPr sz="2400" b="0" cap="all" baseline="0">
                <a:solidFill>
                  <a:schemeClr val="tx2"/>
                </a:solidFill>
              </a:defRPr>
            </a:lvl1pPr>
          </a:lstStyle>
          <a:p>
            <a:pPr lvl="0"/>
            <a:r>
              <a:rPr lang="hu-HU" dirty="0"/>
              <a:t>TITLE (</a:t>
            </a:r>
            <a:r>
              <a:rPr lang="hu-HU" dirty="0" err="1"/>
              <a:t>single</a:t>
            </a:r>
            <a:r>
              <a:rPr lang="hu-HU" dirty="0"/>
              <a:t> line </a:t>
            </a:r>
            <a:r>
              <a:rPr lang="hu-HU" dirty="0" err="1"/>
              <a:t>with</a:t>
            </a:r>
            <a:r>
              <a:rPr lang="hu-HU" dirty="0"/>
              <a:t> </a:t>
            </a:r>
            <a:r>
              <a:rPr lang="hu-HU" dirty="0" err="1"/>
              <a:t>subtitle</a:t>
            </a:r>
            <a:r>
              <a:rPr lang="hu-HU" dirty="0"/>
              <a:t>)</a:t>
            </a:r>
          </a:p>
        </p:txBody>
      </p:sp>
      <p:sp>
        <p:nvSpPr>
          <p:cNvPr id="8" name="Szöveg helye 9">
            <a:extLst>
              <a:ext uri="{FF2B5EF4-FFF2-40B4-BE49-F238E27FC236}">
                <a16:creationId xmlns:a16="http://schemas.microsoft.com/office/drawing/2014/main" id="{D46E8B9F-7CF1-4676-97E1-A12A07B903A5}"/>
              </a:ext>
            </a:extLst>
          </p:cNvPr>
          <p:cNvSpPr>
            <a:spLocks noGrp="1"/>
          </p:cNvSpPr>
          <p:nvPr>
            <p:ph type="body" sz="quarter" idx="18" hasCustomPrompt="1"/>
          </p:nvPr>
        </p:nvSpPr>
        <p:spPr>
          <a:xfrm>
            <a:off x="838036" y="686547"/>
            <a:ext cx="8318664" cy="355580"/>
          </a:xfrm>
        </p:spPr>
        <p:txBody>
          <a:bodyPr>
            <a:normAutofit/>
          </a:bodyPr>
          <a:lstStyle>
            <a:lvl1pPr marL="0" indent="0">
              <a:buNone/>
              <a:defRPr sz="1800" b="0" cap="all" baseline="0">
                <a:solidFill>
                  <a:schemeClr val="tx1"/>
                </a:solidFill>
              </a:defRPr>
            </a:lvl1pPr>
          </a:lstStyle>
          <a:p>
            <a:pPr lvl="0"/>
            <a:r>
              <a:rPr lang="hu-HU" dirty="0" err="1"/>
              <a:t>subtitle</a:t>
            </a:r>
            <a:endParaRPr lang="hu-HU" dirty="0"/>
          </a:p>
        </p:txBody>
      </p:sp>
      <p:sp>
        <p:nvSpPr>
          <p:cNvPr id="9" name="Rectangle 8">
            <a:extLst>
              <a:ext uri="{FF2B5EF4-FFF2-40B4-BE49-F238E27FC236}">
                <a16:creationId xmlns:a16="http://schemas.microsoft.com/office/drawing/2014/main" id="{888B9E75-0CEA-499A-9D2D-5356479DA629}"/>
              </a:ext>
            </a:extLst>
          </p:cNvPr>
          <p:cNvSpPr/>
          <p:nvPr userDrawn="1"/>
        </p:nvSpPr>
        <p:spPr>
          <a:xfrm>
            <a:off x="928408" y="2228323"/>
            <a:ext cx="2616898" cy="397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 Placeholder 22">
            <a:extLst>
              <a:ext uri="{FF2B5EF4-FFF2-40B4-BE49-F238E27FC236}">
                <a16:creationId xmlns:a16="http://schemas.microsoft.com/office/drawing/2014/main" id="{E6A74A1A-E976-4265-8DA2-07BE78520832}"/>
              </a:ext>
            </a:extLst>
          </p:cNvPr>
          <p:cNvSpPr>
            <a:spLocks noGrp="1"/>
          </p:cNvSpPr>
          <p:nvPr>
            <p:ph type="body" sz="quarter" idx="24" hasCustomPrompt="1"/>
          </p:nvPr>
        </p:nvSpPr>
        <p:spPr>
          <a:xfrm>
            <a:off x="1000161" y="2325340"/>
            <a:ext cx="2437840" cy="3846113"/>
          </a:xfrm>
        </p:spPr>
        <p:txBody>
          <a:bodyPr>
            <a:normAutofit/>
          </a:bodyPr>
          <a:lstStyle>
            <a:lvl1pPr marL="228594" indent="-228594">
              <a:buClr>
                <a:schemeClr val="tx2"/>
              </a:buClr>
              <a:buSzPct val="110000"/>
              <a:buFont typeface="Tahoma" panose="020B0604030504040204" pitchFamily="34" charset="0"/>
              <a:buChar char="•"/>
              <a:defRPr sz="1600"/>
            </a:lvl1pPr>
          </a:lstStyle>
          <a:p>
            <a:pPr lvl="0"/>
            <a:r>
              <a:rPr lang="hu-HU" dirty="0"/>
              <a:t>Si que int quiandis pra </a:t>
            </a:r>
          </a:p>
          <a:p>
            <a:pPr lvl="0"/>
            <a:r>
              <a:rPr lang="hu-HU" dirty="0"/>
              <a:t>Si que int quiandis pra </a:t>
            </a:r>
          </a:p>
          <a:p>
            <a:pPr lvl="0"/>
            <a:r>
              <a:rPr lang="hu-HU" dirty="0"/>
              <a:t>Si que int quiandis pra</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 </a:t>
            </a:r>
          </a:p>
          <a:p>
            <a:pPr lvl="0"/>
            <a:r>
              <a:rPr lang="hu-HU" dirty="0"/>
              <a:t>Si que int quiandis pra</a:t>
            </a:r>
          </a:p>
        </p:txBody>
      </p:sp>
      <p:sp>
        <p:nvSpPr>
          <p:cNvPr id="12" name="Text Placeholder 17">
            <a:extLst>
              <a:ext uri="{FF2B5EF4-FFF2-40B4-BE49-F238E27FC236}">
                <a16:creationId xmlns:a16="http://schemas.microsoft.com/office/drawing/2014/main" id="{8B8350E6-9BD3-4DFF-BC63-A5E80F4D1A52}"/>
              </a:ext>
            </a:extLst>
          </p:cNvPr>
          <p:cNvSpPr>
            <a:spLocks noGrp="1"/>
          </p:cNvSpPr>
          <p:nvPr>
            <p:ph type="body" sz="quarter" idx="25" hasCustomPrompt="1"/>
          </p:nvPr>
        </p:nvSpPr>
        <p:spPr>
          <a:xfrm>
            <a:off x="911225" y="1538422"/>
            <a:ext cx="2634051"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15" name="Rectangle 14">
            <a:extLst>
              <a:ext uri="{FF2B5EF4-FFF2-40B4-BE49-F238E27FC236}">
                <a16:creationId xmlns:a16="http://schemas.microsoft.com/office/drawing/2014/main" id="{E9DEA8CB-63B8-475A-A714-7064CE15ADF6}"/>
              </a:ext>
            </a:extLst>
          </p:cNvPr>
          <p:cNvSpPr/>
          <p:nvPr userDrawn="1"/>
        </p:nvSpPr>
        <p:spPr>
          <a:xfrm>
            <a:off x="6520280" y="2280879"/>
            <a:ext cx="2635753" cy="391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ext Placeholder 22">
            <a:extLst>
              <a:ext uri="{FF2B5EF4-FFF2-40B4-BE49-F238E27FC236}">
                <a16:creationId xmlns:a16="http://schemas.microsoft.com/office/drawing/2014/main" id="{F173A5F8-FAD9-4FEF-B877-1E12EAA0D21E}"/>
              </a:ext>
            </a:extLst>
          </p:cNvPr>
          <p:cNvSpPr>
            <a:spLocks noGrp="1"/>
          </p:cNvSpPr>
          <p:nvPr>
            <p:ph type="body" sz="quarter" idx="29" hasCustomPrompt="1"/>
          </p:nvPr>
        </p:nvSpPr>
        <p:spPr>
          <a:xfrm>
            <a:off x="6600690" y="2356433"/>
            <a:ext cx="2368676" cy="1034979"/>
          </a:xfrm>
        </p:spPr>
        <p:txBody>
          <a:bodyPr>
            <a:noAutofit/>
          </a:bodyPr>
          <a:lstStyle>
            <a:lvl1pPr marL="0" indent="0">
              <a:buClr>
                <a:srgbClr val="D1A273"/>
              </a:buClr>
              <a:buSzPct val="110000"/>
              <a:buFontTx/>
              <a:buNone/>
              <a:defRPr sz="1600" b="1"/>
            </a:lvl1pPr>
          </a:lstStyle>
          <a:p>
            <a:pPr lvl="0"/>
            <a:r>
              <a:rPr lang="hu-HU" dirty="0"/>
              <a:t>SI QUE INT QUIANDIS PRA MINULPA</a:t>
            </a:r>
          </a:p>
        </p:txBody>
      </p:sp>
      <p:sp>
        <p:nvSpPr>
          <p:cNvPr id="19" name="Text Placeholder 22">
            <a:extLst>
              <a:ext uri="{FF2B5EF4-FFF2-40B4-BE49-F238E27FC236}">
                <a16:creationId xmlns:a16="http://schemas.microsoft.com/office/drawing/2014/main" id="{C1B7B05A-52FD-4844-A22C-C5EAAE30612F}"/>
              </a:ext>
            </a:extLst>
          </p:cNvPr>
          <p:cNvSpPr>
            <a:spLocks noGrp="1"/>
          </p:cNvSpPr>
          <p:nvPr>
            <p:ph type="body" sz="quarter" idx="30" hasCustomPrompt="1"/>
          </p:nvPr>
        </p:nvSpPr>
        <p:spPr>
          <a:xfrm>
            <a:off x="6600687" y="3397346"/>
            <a:ext cx="2447061" cy="1846478"/>
          </a:xfrm>
        </p:spPr>
        <p:txBody>
          <a:bodyPr>
            <a:normAutofit/>
          </a:bodyPr>
          <a:lstStyle>
            <a:lvl1pPr marL="0" indent="0">
              <a:buClr>
                <a:srgbClr val="D1A273"/>
              </a:buClr>
              <a:buSzPct val="110000"/>
              <a:buFontTx/>
              <a:buNone/>
              <a:defRPr sz="28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en-US" sz="1800" b="0" i="0" u="none" strike="noStrike" baseline="30000" dirty="0" err="1">
                <a:solidFill>
                  <a:srgbClr val="201F22"/>
                </a:solidFill>
                <a:latin typeface="Tahoma" panose="020B0604030504040204" pitchFamily="34" charset="0"/>
              </a:rPr>
              <a:t>Minulpa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nonsequis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denimi</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samus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nia</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dolupid</a:t>
            </a:r>
            <a:r>
              <a:rPr lang="en-US" sz="1800" b="0" i="0" u="none" strike="noStrike" baseline="30000" dirty="0">
                <a:solidFill>
                  <a:srgbClr val="201F22"/>
                </a:solidFill>
                <a:latin typeface="Tahoma" panose="020B0604030504040204" pitchFamily="34" charset="0"/>
              </a:rPr>
              <a:t> quos di </a:t>
            </a:r>
            <a:r>
              <a:rPr lang="en-US" sz="1800" b="0" i="0" u="none" strike="noStrike" baseline="30000" dirty="0" err="1">
                <a:solidFill>
                  <a:srgbClr val="201F22"/>
                </a:solidFill>
                <a:latin typeface="Tahoma" panose="020B0604030504040204" pitchFamily="34" charset="0"/>
              </a:rPr>
              <a:t>alicae</a:t>
            </a:r>
            <a:r>
              <a:rPr lang="en-US" sz="1800" b="0" i="0" u="none" strike="noStrike" baseline="30000" dirty="0">
                <a:solidFill>
                  <a:srgbClr val="201F22"/>
                </a:solidFill>
                <a:latin typeface="Tahoma" panose="020B0604030504040204" pitchFamily="34" charset="0"/>
              </a:rPr>
              <a:t> sit es prem </a:t>
            </a:r>
            <a:r>
              <a:rPr lang="en-US" sz="1800" b="0" i="0" u="none" strike="noStrike" baseline="30000" dirty="0" err="1">
                <a:solidFill>
                  <a:srgbClr val="201F22"/>
                </a:solidFill>
                <a:latin typeface="Tahoma" panose="020B0604030504040204" pitchFamily="34" charset="0"/>
              </a:rPr>
              <a:t>nem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nos</a:t>
            </a:r>
            <a:r>
              <a:rPr lang="en-US" sz="1800" b="0" i="0" u="none" strike="noStrike" baseline="30000" dirty="0">
                <a:solidFill>
                  <a:srgbClr val="201F22"/>
                </a:solidFill>
                <a:latin typeface="Tahoma" panose="020B0604030504040204" pitchFamily="34" charset="0"/>
              </a:rPr>
              <a:t> con </a:t>
            </a:r>
            <a:r>
              <a:rPr lang="en-US" sz="1800" b="0" i="0" u="none" strike="noStrike" baseline="30000" dirty="0" err="1">
                <a:solidFill>
                  <a:srgbClr val="201F22"/>
                </a:solidFill>
                <a:latin typeface="Tahoma" panose="020B0604030504040204" pitchFamily="34" charset="0"/>
              </a:rPr>
              <a:t>nam</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hitiis</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expe</a:t>
            </a:r>
            <a:r>
              <a:rPr lang="en-US" sz="1800" b="0" i="0" u="none" strike="noStrike" baseline="30000" dirty="0">
                <a:solidFill>
                  <a:srgbClr val="201F22"/>
                </a:solidFill>
                <a:latin typeface="Tahoma" panose="020B0604030504040204" pitchFamily="34" charset="0"/>
              </a:rPr>
              <a:t> </a:t>
            </a:r>
            <a:r>
              <a:rPr lang="en-US" sz="1800" b="0" i="0" u="none" strike="noStrike" baseline="30000" dirty="0" err="1">
                <a:solidFill>
                  <a:srgbClr val="201F22"/>
                </a:solidFill>
                <a:latin typeface="Tahoma" panose="020B0604030504040204" pitchFamily="34" charset="0"/>
              </a:rPr>
              <a:t>remolor</a:t>
            </a:r>
            <a:endParaRPr lang="en-US" sz="1800" b="0" i="0" u="none" strike="noStrike" baseline="30000" dirty="0">
              <a:solidFill>
                <a:srgbClr val="201F22"/>
              </a:solidFill>
              <a:latin typeface="Tahoma" panose="020B0604030504040204" pitchFamily="34" charset="0"/>
            </a:endParaRPr>
          </a:p>
          <a:p>
            <a:pPr lvl="0"/>
            <a:endParaRPr lang="hu-HU" dirty="0"/>
          </a:p>
        </p:txBody>
      </p:sp>
      <p:sp>
        <p:nvSpPr>
          <p:cNvPr id="20" name="Text Placeholder 22">
            <a:extLst>
              <a:ext uri="{FF2B5EF4-FFF2-40B4-BE49-F238E27FC236}">
                <a16:creationId xmlns:a16="http://schemas.microsoft.com/office/drawing/2014/main" id="{B392D90A-EFCF-4B57-9A30-98EF12CCA2C8}"/>
              </a:ext>
            </a:extLst>
          </p:cNvPr>
          <p:cNvSpPr>
            <a:spLocks noGrp="1"/>
          </p:cNvSpPr>
          <p:nvPr>
            <p:ph type="body" sz="quarter" idx="31" hasCustomPrompt="1"/>
          </p:nvPr>
        </p:nvSpPr>
        <p:spPr>
          <a:xfrm>
            <a:off x="6600690" y="4224358"/>
            <a:ext cx="2368676" cy="365517"/>
          </a:xfrm>
        </p:spPr>
        <p:txBody>
          <a:bodyPr>
            <a:normAutofit/>
          </a:bodyPr>
          <a:lstStyle>
            <a:lvl1pPr marL="0" indent="0">
              <a:buClr>
                <a:srgbClr val="D1A273"/>
              </a:buClr>
              <a:buSzPct val="110000"/>
              <a:buFontTx/>
              <a:buNone/>
              <a:defRPr sz="1400" b="1"/>
            </a:lvl1pPr>
          </a:lstStyle>
          <a:p>
            <a:pPr lvl="0"/>
            <a:r>
              <a:rPr lang="hu-HU" dirty="0"/>
              <a:t>NAM SERERRO</a:t>
            </a:r>
          </a:p>
        </p:txBody>
      </p:sp>
      <p:sp>
        <p:nvSpPr>
          <p:cNvPr id="21" name="Text Placeholder 22">
            <a:extLst>
              <a:ext uri="{FF2B5EF4-FFF2-40B4-BE49-F238E27FC236}">
                <a16:creationId xmlns:a16="http://schemas.microsoft.com/office/drawing/2014/main" id="{3E6FC982-4DE9-40C1-8991-B100103CD880}"/>
              </a:ext>
            </a:extLst>
          </p:cNvPr>
          <p:cNvSpPr>
            <a:spLocks noGrp="1"/>
          </p:cNvSpPr>
          <p:nvPr>
            <p:ph type="body" sz="quarter" idx="32" hasCustomPrompt="1"/>
          </p:nvPr>
        </p:nvSpPr>
        <p:spPr>
          <a:xfrm>
            <a:off x="6600688" y="4799883"/>
            <a:ext cx="2447061" cy="1371569"/>
          </a:xfrm>
        </p:spPr>
        <p:txBody>
          <a:bodyPr>
            <a:normAutofit/>
          </a:bodyPr>
          <a:lstStyle>
            <a:lvl1pPr marL="0" indent="0">
              <a:buClr>
                <a:srgbClr val="D1A273"/>
              </a:buClr>
              <a:buSzPct val="110000"/>
              <a:buFontTx/>
              <a:buNone/>
              <a:defRPr sz="20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pt-BR" sz="1800" b="0" i="0" u="none" strike="noStrike" baseline="30000" dirty="0">
                <a:solidFill>
                  <a:srgbClr val="201F22"/>
                </a:solidFill>
                <a:latin typeface="Tahoma" panose="020B0604030504040204" pitchFamily="34" charset="0"/>
              </a:rPr>
              <a:t>vel minus, tem lacculpa conempore veratur, quiandis</a:t>
            </a:r>
          </a:p>
          <a:p>
            <a:pPr lvl="0"/>
            <a:endParaRPr lang="hu-HU" dirty="0"/>
          </a:p>
        </p:txBody>
      </p:sp>
      <p:grpSp>
        <p:nvGrpSpPr>
          <p:cNvPr id="5" name="Group 4">
            <a:extLst>
              <a:ext uri="{FF2B5EF4-FFF2-40B4-BE49-F238E27FC236}">
                <a16:creationId xmlns:a16="http://schemas.microsoft.com/office/drawing/2014/main" id="{35DAD2F0-341C-2A1D-2113-4E1B9B088565}"/>
              </a:ext>
            </a:extLst>
          </p:cNvPr>
          <p:cNvGrpSpPr/>
          <p:nvPr userDrawn="1"/>
        </p:nvGrpSpPr>
        <p:grpSpPr>
          <a:xfrm>
            <a:off x="3711741" y="1452346"/>
            <a:ext cx="2634903" cy="4748428"/>
            <a:chOff x="3824035" y="1452346"/>
            <a:chExt cx="2634903" cy="4748428"/>
          </a:xfrm>
        </p:grpSpPr>
        <p:grpSp>
          <p:nvGrpSpPr>
            <p:cNvPr id="3" name="Group 2">
              <a:extLst>
                <a:ext uri="{FF2B5EF4-FFF2-40B4-BE49-F238E27FC236}">
                  <a16:creationId xmlns:a16="http://schemas.microsoft.com/office/drawing/2014/main" id="{CB3DD0AD-BE16-FED3-8E51-26D1DA6F5292}"/>
                </a:ext>
              </a:extLst>
            </p:cNvPr>
            <p:cNvGrpSpPr/>
            <p:nvPr userDrawn="1"/>
          </p:nvGrpSpPr>
          <p:grpSpPr>
            <a:xfrm>
              <a:off x="3824035" y="2228323"/>
              <a:ext cx="2634051" cy="3972451"/>
              <a:chOff x="3824035" y="2228323"/>
              <a:chExt cx="2634051" cy="3972451"/>
            </a:xfrm>
          </p:grpSpPr>
          <p:sp>
            <p:nvSpPr>
              <p:cNvPr id="13" name="Rectangle 12">
                <a:extLst>
                  <a:ext uri="{FF2B5EF4-FFF2-40B4-BE49-F238E27FC236}">
                    <a16:creationId xmlns:a16="http://schemas.microsoft.com/office/drawing/2014/main" id="{FCC8AB92-F619-466F-BE7B-1214F8E8CB80}"/>
                  </a:ext>
                </a:extLst>
              </p:cNvPr>
              <p:cNvSpPr/>
              <p:nvPr userDrawn="1"/>
            </p:nvSpPr>
            <p:spPr>
              <a:xfrm>
                <a:off x="3824035" y="2228323"/>
                <a:ext cx="2634051" cy="397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7" name="Text Placeholder 22">
                <a:extLst>
                  <a:ext uri="{FF2B5EF4-FFF2-40B4-BE49-F238E27FC236}">
                    <a16:creationId xmlns:a16="http://schemas.microsoft.com/office/drawing/2014/main" id="{3CF7E5CF-12D5-455C-AE03-5063E9A0CB59}"/>
                  </a:ext>
                </a:extLst>
              </p:cNvPr>
              <p:cNvSpPr>
                <a:spLocks noGrp="1"/>
              </p:cNvSpPr>
              <p:nvPr>
                <p:ph type="body" sz="quarter" idx="28" hasCustomPrompt="1"/>
              </p:nvPr>
            </p:nvSpPr>
            <p:spPr>
              <a:xfrm>
                <a:off x="3912468" y="2325340"/>
                <a:ext cx="2464269" cy="3770660"/>
              </a:xfrm>
            </p:spPr>
            <p:txBody>
              <a:bodyPr>
                <a:normAutofit/>
              </a:bodyPr>
              <a:lstStyle>
                <a:lvl1pPr marL="0" indent="0">
                  <a:buClr>
                    <a:srgbClr val="D1A273"/>
                  </a:buClr>
                  <a:buSzPct val="110000"/>
                  <a:buFontTx/>
                  <a:buNone/>
                  <a:defRPr sz="1600"/>
                </a:lvl1pPr>
              </a:lstStyle>
              <a:p>
                <a:pPr lvl="0"/>
                <a:r>
                  <a:rPr lang="hu-HU" dirty="0"/>
                  <a:t>Si que int quiandis pra. Minulpa nonsequis denimi, samus nia dolupid quos di alicae sit es prem nem nos con nam hitiis expe remolor erspeliquo blati volecat uriatinverum hillent ea se quia dunt.</a:t>
                </a:r>
              </a:p>
              <a:p>
                <a:pPr lvl="0"/>
                <a:endParaRPr lang="hu-HU" dirty="0"/>
              </a:p>
              <a:p>
                <a:pPr lvl="0"/>
                <a:r>
                  <a:rPr lang="hu-HU" dirty="0"/>
                  <a:t>Nam sererro ducim vel minus, tem lacculpa conempore veratur, quiandis</a:t>
                </a:r>
              </a:p>
            </p:txBody>
          </p:sp>
        </p:grpSp>
        <p:grpSp>
          <p:nvGrpSpPr>
            <p:cNvPr id="2" name="Group 1">
              <a:extLst>
                <a:ext uri="{FF2B5EF4-FFF2-40B4-BE49-F238E27FC236}">
                  <a16:creationId xmlns:a16="http://schemas.microsoft.com/office/drawing/2014/main" id="{EA7C679F-8F9E-77F9-9652-CD45B90B79BF}"/>
                </a:ext>
              </a:extLst>
            </p:cNvPr>
            <p:cNvGrpSpPr/>
            <p:nvPr userDrawn="1"/>
          </p:nvGrpSpPr>
          <p:grpSpPr>
            <a:xfrm>
              <a:off x="3824035" y="1452346"/>
              <a:ext cx="2634903" cy="590417"/>
              <a:chOff x="3824035" y="1452346"/>
              <a:chExt cx="2634903" cy="590417"/>
            </a:xfrm>
          </p:grpSpPr>
          <p:sp>
            <p:nvSpPr>
              <p:cNvPr id="27" name="Rectangle 26">
                <a:extLst>
                  <a:ext uri="{FF2B5EF4-FFF2-40B4-BE49-F238E27FC236}">
                    <a16:creationId xmlns:a16="http://schemas.microsoft.com/office/drawing/2014/main" id="{3A311D4D-952C-4846-903B-4331E7616921}"/>
                  </a:ext>
                </a:extLst>
              </p:cNvPr>
              <p:cNvSpPr>
                <a:spLocks/>
              </p:cNvSpPr>
              <p:nvPr userDrawn="1"/>
            </p:nvSpPr>
            <p:spPr>
              <a:xfrm>
                <a:off x="3824887" y="1452346"/>
                <a:ext cx="2634051" cy="59041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dirty="0"/>
              </a:p>
            </p:txBody>
          </p:sp>
          <p:sp>
            <p:nvSpPr>
              <p:cNvPr id="22" name="Text Placeholder 17">
                <a:extLst>
                  <a:ext uri="{FF2B5EF4-FFF2-40B4-BE49-F238E27FC236}">
                    <a16:creationId xmlns:a16="http://schemas.microsoft.com/office/drawing/2014/main" id="{F35215F3-28F2-4C45-AC79-FF705D69780C}"/>
                  </a:ext>
                </a:extLst>
              </p:cNvPr>
              <p:cNvSpPr>
                <a:spLocks noGrp="1"/>
              </p:cNvSpPr>
              <p:nvPr>
                <p:ph type="body" sz="quarter" idx="33" hasCustomPrompt="1"/>
              </p:nvPr>
            </p:nvSpPr>
            <p:spPr>
              <a:xfrm>
                <a:off x="3824035" y="1528309"/>
                <a:ext cx="2634052"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grpSp>
      </p:grpSp>
      <p:sp>
        <p:nvSpPr>
          <p:cNvPr id="23" name="Text Placeholder 17">
            <a:extLst>
              <a:ext uri="{FF2B5EF4-FFF2-40B4-BE49-F238E27FC236}">
                <a16:creationId xmlns:a16="http://schemas.microsoft.com/office/drawing/2014/main" id="{11109A1E-470F-4057-9564-64E37BE0CE6E}"/>
              </a:ext>
            </a:extLst>
          </p:cNvPr>
          <p:cNvSpPr>
            <a:spLocks noGrp="1"/>
          </p:cNvSpPr>
          <p:nvPr>
            <p:ph type="body" sz="quarter" idx="34" hasCustomPrompt="1"/>
          </p:nvPr>
        </p:nvSpPr>
        <p:spPr>
          <a:xfrm>
            <a:off x="6520280" y="1536592"/>
            <a:ext cx="2635754"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dirty="0"/>
              <a:t>LOREM IPSUM</a:t>
            </a:r>
            <a:endParaRPr lang="hu-HU" dirty="0"/>
          </a:p>
        </p:txBody>
      </p:sp>
      <p:sp>
        <p:nvSpPr>
          <p:cNvPr id="4" name="Dia számának helye 3">
            <a:extLst>
              <a:ext uri="{FF2B5EF4-FFF2-40B4-BE49-F238E27FC236}">
                <a16:creationId xmlns:a16="http://schemas.microsoft.com/office/drawing/2014/main" id="{6D6E97C6-FAD2-E7F4-6C23-11F9D44A160A}"/>
              </a:ext>
            </a:extLst>
          </p:cNvPr>
          <p:cNvSpPr>
            <a:spLocks noGrp="1"/>
          </p:cNvSpPr>
          <p:nvPr>
            <p:ph type="sldNum" sz="quarter" idx="37"/>
          </p:nvPr>
        </p:nvSpPr>
        <p:spPr/>
        <p:txBody>
          <a:bodyPr/>
          <a:lstStyle/>
          <a:p>
            <a:fld id="{9EDDDD90-AB0C-4602-91C8-25275B45CDEF}" type="slidenum">
              <a:rPr lang="hu-HU" smtClean="0"/>
              <a:t>‹#›</a:t>
            </a:fld>
            <a:endParaRPr lang="hu-HU"/>
          </a:p>
        </p:txBody>
      </p:sp>
      <p:cxnSp>
        <p:nvCxnSpPr>
          <p:cNvPr id="24" name="Egyenes összekötő 10">
            <a:extLst>
              <a:ext uri="{FF2B5EF4-FFF2-40B4-BE49-F238E27FC236}">
                <a16:creationId xmlns:a16="http://schemas.microsoft.com/office/drawing/2014/main" id="{56B948A6-80FC-3BF9-7C0A-52A6CE873FED}"/>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Ábra 16">
            <a:extLst>
              <a:ext uri="{FF2B5EF4-FFF2-40B4-BE49-F238E27FC236}">
                <a16:creationId xmlns:a16="http://schemas.microsoft.com/office/drawing/2014/main" id="{84ED1476-9B3D-7E31-2055-FEB4A3C5361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56956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diagram, chart">
    <p:spTree>
      <p:nvGrpSpPr>
        <p:cNvPr id="1" name=""/>
        <p:cNvGrpSpPr/>
        <p:nvPr/>
      </p:nvGrpSpPr>
      <p:grpSpPr>
        <a:xfrm>
          <a:off x="0" y="0"/>
          <a:ext cx="0" cy="0"/>
          <a:chOff x="0" y="0"/>
          <a:chExt cx="0" cy="0"/>
        </a:xfrm>
      </p:grpSpPr>
      <p:pic>
        <p:nvPicPr>
          <p:cNvPr id="7" name="Picture 6" descr="A picture containing text, sky, outdoor, water&#10;&#10;Description automatically generated">
            <a:extLst>
              <a:ext uri="{FF2B5EF4-FFF2-40B4-BE49-F238E27FC236}">
                <a16:creationId xmlns:a16="http://schemas.microsoft.com/office/drawing/2014/main" id="{6EE18222-5D88-4CFD-9819-2E0ED1369C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307A9B5-167D-41EF-B43B-9B3418158AB3}"/>
              </a:ext>
            </a:extLst>
          </p:cNvPr>
          <p:cNvSpPr/>
          <p:nvPr userDrawn="1"/>
        </p:nvSpPr>
        <p:spPr>
          <a:xfrm>
            <a:off x="0" y="4402568"/>
            <a:ext cx="12192000"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03CB44B3-57AF-4463-B463-00286A195EE4}"/>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a:t>TABLES, DIAGRAMS, CHARTS</a:t>
            </a:r>
          </a:p>
        </p:txBody>
      </p:sp>
      <p:pic>
        <p:nvPicPr>
          <p:cNvPr id="11" name="Ábra 16">
            <a:extLst>
              <a:ext uri="{FF2B5EF4-FFF2-40B4-BE49-F238E27FC236}">
                <a16:creationId xmlns:a16="http://schemas.microsoft.com/office/drawing/2014/main" id="{3F6A14BA-A617-0CB2-9D67-3106F9B570E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1017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79268"/>
            <a:ext cx="8352107" cy="1037325"/>
          </a:xfrm>
        </p:spPr>
        <p:txBody>
          <a:bodyPr anchor="b">
            <a:normAutofit/>
          </a:bodyPr>
          <a:lstStyle>
            <a:lvl1pPr algn="l">
              <a:lnSpc>
                <a:spcPct val="100000"/>
              </a:lnSpc>
              <a:defRPr sz="2400" cap="all" baseline="0">
                <a:solidFill>
                  <a:schemeClr val="tx2"/>
                </a:solidFill>
              </a:defRPr>
            </a:lvl1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title</a:t>
            </a:r>
            <a:r>
              <a:rPr lang="hu-HU" dirty="0"/>
              <a:t> E.G. </a:t>
            </a:r>
            <a:br>
              <a:rPr lang="hu-HU" dirty="0"/>
            </a:br>
            <a:r>
              <a:rPr lang="en-US" sz="2400" dirty="0"/>
              <a:t>PUBLIC DEBT IN 2020</a:t>
            </a:r>
            <a:endParaRPr lang="en-US" dirty="0"/>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548928"/>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dirty="0"/>
              <a:t>Here </a:t>
            </a:r>
            <a:r>
              <a:rPr lang="hu-HU" dirty="0" err="1"/>
              <a:t>you</a:t>
            </a:r>
            <a:r>
              <a:rPr lang="hu-HU" dirty="0"/>
              <a:t> </a:t>
            </a:r>
            <a:r>
              <a:rPr lang="hu-HU" dirty="0" err="1"/>
              <a:t>can</a:t>
            </a:r>
            <a:r>
              <a:rPr lang="hu-HU" dirty="0"/>
              <a:t> </a:t>
            </a:r>
            <a:r>
              <a:rPr lang="hu-HU" dirty="0" err="1"/>
              <a:t>edit</a:t>
            </a:r>
            <a:r>
              <a:rPr lang="hu-HU" dirty="0"/>
              <a:t> </a:t>
            </a:r>
            <a:r>
              <a:rPr lang="hu-HU" dirty="0" err="1"/>
              <a:t>subtitle</a:t>
            </a:r>
            <a:r>
              <a:rPr lang="hu-HU" dirty="0"/>
              <a:t> </a:t>
            </a:r>
            <a:r>
              <a:rPr lang="hu-HU" dirty="0" err="1"/>
              <a:t>e.g</a:t>
            </a:r>
            <a:r>
              <a:rPr lang="hu-HU" dirty="0"/>
              <a:t>. </a:t>
            </a:r>
            <a:r>
              <a:rPr lang="hu-HU" dirty="0" err="1"/>
              <a:t>Presentation</a:t>
            </a:r>
            <a:r>
              <a:rPr lang="hu-HU" dirty="0"/>
              <a:t> </a:t>
            </a:r>
            <a:r>
              <a:rPr lang="hu-HU" dirty="0" err="1"/>
              <a:t>by</a:t>
            </a:r>
            <a:r>
              <a:rPr lang="hu-HU" dirty="0"/>
              <a:t> John </a:t>
            </a:r>
            <a:r>
              <a:rPr lang="hu-HU" dirty="0" err="1"/>
              <a:t>Doe</a:t>
            </a:r>
            <a:endParaRPr lang="en-US" dirty="0"/>
          </a:p>
        </p:txBody>
      </p:sp>
      <p:sp>
        <p:nvSpPr>
          <p:cNvPr id="9" name="Dia számának helye 8">
            <a:extLst>
              <a:ext uri="{FF2B5EF4-FFF2-40B4-BE49-F238E27FC236}">
                <a16:creationId xmlns:a16="http://schemas.microsoft.com/office/drawing/2014/main" id="{6E82A032-7E16-12D0-1B14-2473AD5E6C71}"/>
              </a:ext>
            </a:extLst>
          </p:cNvPr>
          <p:cNvSpPr>
            <a:spLocks noGrp="1"/>
          </p:cNvSpPr>
          <p:nvPr>
            <p:ph type="sldNum" sz="quarter" idx="12"/>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97072567-3DFF-7BDE-375C-4F6417DA7FF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24E2D347-E7A5-C6BA-9DB2-7BB0C747B37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400063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374F29-F883-4FC2-896F-2EA625A7F0CB}"/>
              </a:ext>
            </a:extLst>
          </p:cNvPr>
          <p:cNvSpPr/>
          <p:nvPr userDrawn="1"/>
        </p:nvSpPr>
        <p:spPr>
          <a:xfrm rot="5400000" flipV="1">
            <a:off x="2842799" y="3420980"/>
            <a:ext cx="2965385"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2924B01F-A756-47FB-BFB5-B3777063961C}"/>
              </a:ext>
            </a:extLst>
          </p:cNvPr>
          <p:cNvSpPr/>
          <p:nvPr userDrawn="1"/>
        </p:nvSpPr>
        <p:spPr>
          <a:xfrm>
            <a:off x="2448427" y="2815390"/>
            <a:ext cx="4907294" cy="604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9">
            <a:extLst>
              <a:ext uri="{FF2B5EF4-FFF2-40B4-BE49-F238E27FC236}">
                <a16:creationId xmlns:a16="http://schemas.microsoft.com/office/drawing/2014/main" id="{52F0938F-D01A-42A4-A1F4-CCD5BC564952}"/>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Org chart</a:t>
            </a:r>
          </a:p>
        </p:txBody>
      </p:sp>
      <p:sp>
        <p:nvSpPr>
          <p:cNvPr id="10" name="Tartalom helye 2">
            <a:extLst>
              <a:ext uri="{FF2B5EF4-FFF2-40B4-BE49-F238E27FC236}">
                <a16:creationId xmlns:a16="http://schemas.microsoft.com/office/drawing/2014/main" id="{189C704B-3D33-4A38-8BD6-8B6082BC3640}"/>
              </a:ext>
            </a:extLst>
          </p:cNvPr>
          <p:cNvSpPr>
            <a:spLocks noGrp="1"/>
          </p:cNvSpPr>
          <p:nvPr>
            <p:ph sz="quarter" idx="12" hasCustomPrompt="1"/>
          </p:nvPr>
        </p:nvSpPr>
        <p:spPr>
          <a:xfrm>
            <a:off x="820570" y="5834065"/>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1" name="Rectangle 10">
            <a:extLst>
              <a:ext uri="{FF2B5EF4-FFF2-40B4-BE49-F238E27FC236}">
                <a16:creationId xmlns:a16="http://schemas.microsoft.com/office/drawing/2014/main" id="{90CD540A-2C5B-41DA-829E-BD69CD1B7A3F}"/>
              </a:ext>
            </a:extLst>
          </p:cNvPr>
          <p:cNvSpPr/>
          <p:nvPr userDrawn="1"/>
        </p:nvSpPr>
        <p:spPr>
          <a:xfrm>
            <a:off x="3318613" y="1665962"/>
            <a:ext cx="2011223" cy="67962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Rectangle 11">
            <a:extLst>
              <a:ext uri="{FF2B5EF4-FFF2-40B4-BE49-F238E27FC236}">
                <a16:creationId xmlns:a16="http://schemas.microsoft.com/office/drawing/2014/main" id="{C8AE87C2-1219-4BC3-B6B0-124FD977BC9E}"/>
              </a:ext>
            </a:extLst>
          </p:cNvPr>
          <p:cNvSpPr/>
          <p:nvPr userDrawn="1"/>
        </p:nvSpPr>
        <p:spPr>
          <a:xfrm>
            <a:off x="1109857" y="2571750"/>
            <a:ext cx="2011223" cy="67962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291E3E"/>
              </a:solidFill>
            </a:endParaRPr>
          </a:p>
        </p:txBody>
      </p:sp>
      <p:sp>
        <p:nvSpPr>
          <p:cNvPr id="13" name="Rectangle 12">
            <a:extLst>
              <a:ext uri="{FF2B5EF4-FFF2-40B4-BE49-F238E27FC236}">
                <a16:creationId xmlns:a16="http://schemas.microsoft.com/office/drawing/2014/main" id="{463553E5-D3BC-467B-B846-804384C0CA47}"/>
              </a:ext>
            </a:extLst>
          </p:cNvPr>
          <p:cNvSpPr/>
          <p:nvPr userDrawn="1"/>
        </p:nvSpPr>
        <p:spPr>
          <a:xfrm>
            <a:off x="3318613" y="2571750"/>
            <a:ext cx="2011223" cy="67962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Rectangle 13">
            <a:extLst>
              <a:ext uri="{FF2B5EF4-FFF2-40B4-BE49-F238E27FC236}">
                <a16:creationId xmlns:a16="http://schemas.microsoft.com/office/drawing/2014/main" id="{C5EE013E-5364-49F7-886C-A213C2195A3C}"/>
              </a:ext>
            </a:extLst>
          </p:cNvPr>
          <p:cNvSpPr/>
          <p:nvPr userDrawn="1"/>
        </p:nvSpPr>
        <p:spPr>
          <a:xfrm>
            <a:off x="3318613" y="3477538"/>
            <a:ext cx="2011223" cy="6796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15" name="Rectangle 14">
            <a:extLst>
              <a:ext uri="{FF2B5EF4-FFF2-40B4-BE49-F238E27FC236}">
                <a16:creationId xmlns:a16="http://schemas.microsoft.com/office/drawing/2014/main" id="{307A711F-BE86-483E-9602-A35ED103F9DD}"/>
              </a:ext>
            </a:extLst>
          </p:cNvPr>
          <p:cNvSpPr/>
          <p:nvPr userDrawn="1"/>
        </p:nvSpPr>
        <p:spPr>
          <a:xfrm>
            <a:off x="3318613" y="4383326"/>
            <a:ext cx="2011223" cy="679624"/>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6" name="Rectangle 15">
            <a:extLst>
              <a:ext uri="{FF2B5EF4-FFF2-40B4-BE49-F238E27FC236}">
                <a16:creationId xmlns:a16="http://schemas.microsoft.com/office/drawing/2014/main" id="{514E9DE2-58BE-4858-9746-856D625A2F29}"/>
              </a:ext>
            </a:extLst>
          </p:cNvPr>
          <p:cNvSpPr/>
          <p:nvPr userDrawn="1"/>
        </p:nvSpPr>
        <p:spPr>
          <a:xfrm rot="5400000">
            <a:off x="5294852" y="3713515"/>
            <a:ext cx="195198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ectangle 16">
            <a:extLst>
              <a:ext uri="{FF2B5EF4-FFF2-40B4-BE49-F238E27FC236}">
                <a16:creationId xmlns:a16="http://schemas.microsoft.com/office/drawing/2014/main" id="{8F8D5D7B-C31D-426D-9127-C40DF192D4BB}"/>
              </a:ext>
            </a:extLst>
          </p:cNvPr>
          <p:cNvSpPr/>
          <p:nvPr userDrawn="1"/>
        </p:nvSpPr>
        <p:spPr>
          <a:xfrm flipV="1">
            <a:off x="6247984" y="4647404"/>
            <a:ext cx="462629" cy="6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Rectangle 17">
            <a:extLst>
              <a:ext uri="{FF2B5EF4-FFF2-40B4-BE49-F238E27FC236}">
                <a16:creationId xmlns:a16="http://schemas.microsoft.com/office/drawing/2014/main" id="{1283B99F-9506-4B34-8ED2-A4945E6FA3D9}"/>
              </a:ext>
            </a:extLst>
          </p:cNvPr>
          <p:cNvSpPr/>
          <p:nvPr userDrawn="1"/>
        </p:nvSpPr>
        <p:spPr>
          <a:xfrm>
            <a:off x="6542340" y="4408447"/>
            <a:ext cx="2011223" cy="679624"/>
          </a:xfrm>
          <a:prstGeom prst="rect">
            <a:avLst/>
          </a:prstGeom>
          <a:solidFill>
            <a:srgbClr val="70CDB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9" name="Rectangle 18">
            <a:extLst>
              <a:ext uri="{FF2B5EF4-FFF2-40B4-BE49-F238E27FC236}">
                <a16:creationId xmlns:a16="http://schemas.microsoft.com/office/drawing/2014/main" id="{9F67332F-68CE-46B2-B58D-B6212C7E1D4C}"/>
              </a:ext>
            </a:extLst>
          </p:cNvPr>
          <p:cNvSpPr/>
          <p:nvPr userDrawn="1"/>
        </p:nvSpPr>
        <p:spPr>
          <a:xfrm>
            <a:off x="5527369" y="2571750"/>
            <a:ext cx="2011223" cy="679624"/>
          </a:xfrm>
          <a:prstGeom prst="rect">
            <a:avLst/>
          </a:prstGeom>
          <a:solidFill>
            <a:srgbClr val="9E7A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E8FB320C-BF9A-4F79-9CFB-44CC99D3F0FA}"/>
              </a:ext>
            </a:extLst>
          </p:cNvPr>
          <p:cNvSpPr/>
          <p:nvPr userDrawn="1"/>
        </p:nvSpPr>
        <p:spPr>
          <a:xfrm>
            <a:off x="5527369" y="3477538"/>
            <a:ext cx="2011223" cy="679624"/>
          </a:xfrm>
          <a:prstGeom prst="rect">
            <a:avLst/>
          </a:prstGeom>
          <a:solidFill>
            <a:srgbClr val="00548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21" name="Text Placeholder 7">
            <a:extLst>
              <a:ext uri="{FF2B5EF4-FFF2-40B4-BE49-F238E27FC236}">
                <a16:creationId xmlns:a16="http://schemas.microsoft.com/office/drawing/2014/main" id="{86CD1591-70DC-4FAB-A2F3-CE5C7783692C}"/>
              </a:ext>
            </a:extLst>
          </p:cNvPr>
          <p:cNvSpPr>
            <a:spLocks noGrp="1"/>
          </p:cNvSpPr>
          <p:nvPr>
            <p:ph type="body" sz="quarter" idx="13" hasCustomPrompt="1"/>
          </p:nvPr>
        </p:nvSpPr>
        <p:spPr>
          <a:xfrm>
            <a:off x="3318613" y="1757740"/>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2" name="Text Placeholder 7">
            <a:extLst>
              <a:ext uri="{FF2B5EF4-FFF2-40B4-BE49-F238E27FC236}">
                <a16:creationId xmlns:a16="http://schemas.microsoft.com/office/drawing/2014/main" id="{BC478834-4764-40BE-895A-3E8FB968B6DD}"/>
              </a:ext>
            </a:extLst>
          </p:cNvPr>
          <p:cNvSpPr>
            <a:spLocks noGrp="1"/>
          </p:cNvSpPr>
          <p:nvPr>
            <p:ph type="body" sz="quarter" idx="14" hasCustomPrompt="1"/>
          </p:nvPr>
        </p:nvSpPr>
        <p:spPr>
          <a:xfrm>
            <a:off x="1102292" y="2665272"/>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3" name="Text Placeholder 7">
            <a:extLst>
              <a:ext uri="{FF2B5EF4-FFF2-40B4-BE49-F238E27FC236}">
                <a16:creationId xmlns:a16="http://schemas.microsoft.com/office/drawing/2014/main" id="{7D60E784-2EA8-44BE-BA09-A0D0DE19FC3D}"/>
              </a:ext>
            </a:extLst>
          </p:cNvPr>
          <p:cNvSpPr>
            <a:spLocks noGrp="1"/>
          </p:cNvSpPr>
          <p:nvPr>
            <p:ph type="body" sz="quarter" idx="15" hasCustomPrompt="1"/>
          </p:nvPr>
        </p:nvSpPr>
        <p:spPr>
          <a:xfrm>
            <a:off x="3318613" y="266527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4" name="Text Placeholder 7">
            <a:extLst>
              <a:ext uri="{FF2B5EF4-FFF2-40B4-BE49-F238E27FC236}">
                <a16:creationId xmlns:a16="http://schemas.microsoft.com/office/drawing/2014/main" id="{0208E432-2BD4-4C96-B875-68E454A73D41}"/>
              </a:ext>
            </a:extLst>
          </p:cNvPr>
          <p:cNvSpPr>
            <a:spLocks noGrp="1"/>
          </p:cNvSpPr>
          <p:nvPr>
            <p:ph type="body" sz="quarter" idx="16" hasCustomPrompt="1"/>
          </p:nvPr>
        </p:nvSpPr>
        <p:spPr>
          <a:xfrm>
            <a:off x="3305226" y="356608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5" name="Text Placeholder 7">
            <a:extLst>
              <a:ext uri="{FF2B5EF4-FFF2-40B4-BE49-F238E27FC236}">
                <a16:creationId xmlns:a16="http://schemas.microsoft.com/office/drawing/2014/main" id="{1522E421-F9CB-407C-B7E1-0555A36FCE14}"/>
              </a:ext>
            </a:extLst>
          </p:cNvPr>
          <p:cNvSpPr>
            <a:spLocks noGrp="1"/>
          </p:cNvSpPr>
          <p:nvPr>
            <p:ph type="body" sz="quarter" idx="17" hasCustomPrompt="1"/>
          </p:nvPr>
        </p:nvSpPr>
        <p:spPr>
          <a:xfrm>
            <a:off x="3325392" y="4481877"/>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6" name="Text Placeholder 7">
            <a:extLst>
              <a:ext uri="{FF2B5EF4-FFF2-40B4-BE49-F238E27FC236}">
                <a16:creationId xmlns:a16="http://schemas.microsoft.com/office/drawing/2014/main" id="{A971A21E-1891-49BE-B12A-4052E76709C9}"/>
              </a:ext>
            </a:extLst>
          </p:cNvPr>
          <p:cNvSpPr>
            <a:spLocks noGrp="1"/>
          </p:cNvSpPr>
          <p:nvPr>
            <p:ph type="body" sz="quarter" idx="18" hasCustomPrompt="1"/>
          </p:nvPr>
        </p:nvSpPr>
        <p:spPr>
          <a:xfrm>
            <a:off x="5523573" y="267397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7" name="Text Placeholder 7">
            <a:extLst>
              <a:ext uri="{FF2B5EF4-FFF2-40B4-BE49-F238E27FC236}">
                <a16:creationId xmlns:a16="http://schemas.microsoft.com/office/drawing/2014/main" id="{FFF15A1C-E49D-4FCE-94CA-9BA821A690F4}"/>
              </a:ext>
            </a:extLst>
          </p:cNvPr>
          <p:cNvSpPr>
            <a:spLocks noGrp="1"/>
          </p:cNvSpPr>
          <p:nvPr>
            <p:ph type="body" sz="quarter" idx="19" hasCustomPrompt="1"/>
          </p:nvPr>
        </p:nvSpPr>
        <p:spPr>
          <a:xfrm>
            <a:off x="5520761" y="3575961"/>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28" name="Text Placeholder 7">
            <a:extLst>
              <a:ext uri="{FF2B5EF4-FFF2-40B4-BE49-F238E27FC236}">
                <a16:creationId xmlns:a16="http://schemas.microsoft.com/office/drawing/2014/main" id="{5E44FB27-A290-4660-AFD1-D6D34E60F722}"/>
              </a:ext>
            </a:extLst>
          </p:cNvPr>
          <p:cNvSpPr>
            <a:spLocks noGrp="1"/>
          </p:cNvSpPr>
          <p:nvPr>
            <p:ph type="body" sz="quarter" idx="20" hasCustomPrompt="1"/>
          </p:nvPr>
        </p:nvSpPr>
        <p:spPr>
          <a:xfrm>
            <a:off x="6541103" y="4505643"/>
            <a:ext cx="2011223" cy="425475"/>
          </a:xfrm>
        </p:spPr>
        <p:txBody>
          <a:bodyPr anchor="ctr">
            <a:noAutofit/>
          </a:bodyPr>
          <a:lstStyle>
            <a:lvl1pPr marL="0" indent="0" algn="ctr">
              <a:buFontTx/>
              <a:buNone/>
              <a:defRPr sz="1100">
                <a:solidFill>
                  <a:schemeClr val="bg1"/>
                </a:solidFill>
              </a:defRPr>
            </a:lvl1pPr>
          </a:lstStyle>
          <a:p>
            <a:pPr lvl="0"/>
            <a:r>
              <a:rPr lang="hu-HU" sz="1200" dirty="0"/>
              <a:t>LOREM IPSUM DOLOR SIT AMET</a:t>
            </a:r>
            <a:endParaRPr lang="hu-HU" dirty="0"/>
          </a:p>
        </p:txBody>
      </p:sp>
      <p:sp>
        <p:nvSpPr>
          <p:cNvPr id="4" name="Dia számának helye 3">
            <a:extLst>
              <a:ext uri="{FF2B5EF4-FFF2-40B4-BE49-F238E27FC236}">
                <a16:creationId xmlns:a16="http://schemas.microsoft.com/office/drawing/2014/main" id="{0A370175-0083-BFC5-018C-F92C16A0E61F}"/>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30" name="Egyenes összekötő 10">
            <a:extLst>
              <a:ext uri="{FF2B5EF4-FFF2-40B4-BE49-F238E27FC236}">
                <a16:creationId xmlns:a16="http://schemas.microsoft.com/office/drawing/2014/main" id="{D12AF26D-89A3-F9C6-E129-839E88A1A8CF}"/>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Ábra 16">
            <a:extLst>
              <a:ext uri="{FF2B5EF4-FFF2-40B4-BE49-F238E27FC236}">
                <a16:creationId xmlns:a16="http://schemas.microsoft.com/office/drawing/2014/main" id="{B2C2AEA2-A83C-2A75-53F8-33F80405A52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84024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Szöveg helye 9">
            <a:extLst>
              <a:ext uri="{FF2B5EF4-FFF2-40B4-BE49-F238E27FC236}">
                <a16:creationId xmlns:a16="http://schemas.microsoft.com/office/drawing/2014/main" id="{C23A7B35-D36A-4FF0-ACDC-8D21FE379028}"/>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dirty="0"/>
              <a:t>COLUMN DIAGRAM</a:t>
            </a:r>
          </a:p>
        </p:txBody>
      </p:sp>
      <p:sp>
        <p:nvSpPr>
          <p:cNvPr id="31" name="Tartalom helye 2">
            <a:extLst>
              <a:ext uri="{FF2B5EF4-FFF2-40B4-BE49-F238E27FC236}">
                <a16:creationId xmlns:a16="http://schemas.microsoft.com/office/drawing/2014/main" id="{C4862823-16ED-40D1-9C42-3EFB66FAB257}"/>
              </a:ext>
            </a:extLst>
          </p:cNvPr>
          <p:cNvSpPr>
            <a:spLocks noGrp="1"/>
          </p:cNvSpPr>
          <p:nvPr>
            <p:ph sz="quarter" idx="12" hasCustomPrompt="1"/>
          </p:nvPr>
        </p:nvSpPr>
        <p:spPr>
          <a:xfrm>
            <a:off x="828591" y="571344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32" name="Chart Placeholder 4">
            <a:extLst>
              <a:ext uri="{FF2B5EF4-FFF2-40B4-BE49-F238E27FC236}">
                <a16:creationId xmlns:a16="http://schemas.microsoft.com/office/drawing/2014/main" id="{CA61EBAD-B48A-4523-94AF-265434D632FA}"/>
              </a:ext>
            </a:extLst>
          </p:cNvPr>
          <p:cNvSpPr>
            <a:spLocks noGrp="1"/>
          </p:cNvSpPr>
          <p:nvPr>
            <p:ph type="chart" sz="quarter" idx="13"/>
          </p:nvPr>
        </p:nvSpPr>
        <p:spPr>
          <a:xfrm>
            <a:off x="820005" y="2309813"/>
            <a:ext cx="3521870" cy="2830512"/>
          </a:xfrm>
        </p:spPr>
        <p:txBody>
          <a:bodyPr/>
          <a:lstStyle/>
          <a:p>
            <a:endParaRPr lang="hu-HU"/>
          </a:p>
        </p:txBody>
      </p:sp>
      <p:sp>
        <p:nvSpPr>
          <p:cNvPr id="33" name="Chart Placeholder 6">
            <a:extLst>
              <a:ext uri="{FF2B5EF4-FFF2-40B4-BE49-F238E27FC236}">
                <a16:creationId xmlns:a16="http://schemas.microsoft.com/office/drawing/2014/main" id="{EF44FCEA-3E6C-4569-B1F3-1AD0FCF024F1}"/>
              </a:ext>
            </a:extLst>
          </p:cNvPr>
          <p:cNvSpPr>
            <a:spLocks noGrp="1"/>
          </p:cNvSpPr>
          <p:nvPr>
            <p:ph type="chart" sz="quarter" idx="14"/>
          </p:nvPr>
        </p:nvSpPr>
        <p:spPr>
          <a:xfrm>
            <a:off x="5046619" y="2309813"/>
            <a:ext cx="3771900" cy="2830512"/>
          </a:xfrm>
        </p:spPr>
        <p:txBody>
          <a:bodyPr/>
          <a:lstStyle/>
          <a:p>
            <a:endParaRPr lang="hu-HU" dirty="0"/>
          </a:p>
        </p:txBody>
      </p:sp>
      <p:sp>
        <p:nvSpPr>
          <p:cNvPr id="34" name="Text Placeholder 11">
            <a:extLst>
              <a:ext uri="{FF2B5EF4-FFF2-40B4-BE49-F238E27FC236}">
                <a16:creationId xmlns:a16="http://schemas.microsoft.com/office/drawing/2014/main" id="{34E3DDE3-2BD7-4B7D-8258-60887284CF9E}"/>
              </a:ext>
            </a:extLst>
          </p:cNvPr>
          <p:cNvSpPr>
            <a:spLocks noGrp="1"/>
          </p:cNvSpPr>
          <p:nvPr>
            <p:ph type="body" sz="quarter" idx="15" hasCustomPrompt="1"/>
          </p:nvPr>
        </p:nvSpPr>
        <p:spPr>
          <a:xfrm>
            <a:off x="828026"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5" name="Text Placeholder 11">
            <a:extLst>
              <a:ext uri="{FF2B5EF4-FFF2-40B4-BE49-F238E27FC236}">
                <a16:creationId xmlns:a16="http://schemas.microsoft.com/office/drawing/2014/main" id="{3F5C9768-94AA-43C3-8910-7214B969978F}"/>
              </a:ext>
            </a:extLst>
          </p:cNvPr>
          <p:cNvSpPr>
            <a:spLocks noGrp="1"/>
          </p:cNvSpPr>
          <p:nvPr>
            <p:ph type="body" sz="quarter" idx="16" hasCustomPrompt="1"/>
          </p:nvPr>
        </p:nvSpPr>
        <p:spPr>
          <a:xfrm>
            <a:off x="828026" y="1857074"/>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36" name="Text Placeholder 11">
            <a:extLst>
              <a:ext uri="{FF2B5EF4-FFF2-40B4-BE49-F238E27FC236}">
                <a16:creationId xmlns:a16="http://schemas.microsoft.com/office/drawing/2014/main" id="{E56A3898-5179-41A2-B2D2-75745005E065}"/>
              </a:ext>
            </a:extLst>
          </p:cNvPr>
          <p:cNvSpPr>
            <a:spLocks noGrp="1"/>
          </p:cNvSpPr>
          <p:nvPr>
            <p:ph type="body" sz="quarter" idx="17" hasCustomPrompt="1"/>
          </p:nvPr>
        </p:nvSpPr>
        <p:spPr>
          <a:xfrm>
            <a:off x="5046619" y="1485900"/>
            <a:ext cx="3321050" cy="280988"/>
          </a:xfrm>
        </p:spPr>
        <p:txBody>
          <a:bodyPr>
            <a:noAutofit/>
          </a:bodyPr>
          <a:lstStyle>
            <a:lvl1pPr marL="0" indent="0">
              <a:buNone/>
              <a:defRPr sz="1400" b="1"/>
            </a:lvl1pPr>
          </a:lstStyle>
          <a:p>
            <a:pPr lvl="0"/>
            <a:r>
              <a:rPr lang="da-DK" dirty="0"/>
              <a:t>LOREM IPSUM DOLOR SIT AMET</a:t>
            </a:r>
            <a:endParaRPr lang="hu-HU" dirty="0"/>
          </a:p>
        </p:txBody>
      </p:sp>
      <p:sp>
        <p:nvSpPr>
          <p:cNvPr id="37" name="Text Placeholder 11">
            <a:extLst>
              <a:ext uri="{FF2B5EF4-FFF2-40B4-BE49-F238E27FC236}">
                <a16:creationId xmlns:a16="http://schemas.microsoft.com/office/drawing/2014/main" id="{EBECC6CB-41EF-46CC-8DCB-A3F5033EFFFE}"/>
              </a:ext>
            </a:extLst>
          </p:cNvPr>
          <p:cNvSpPr>
            <a:spLocks noGrp="1"/>
          </p:cNvSpPr>
          <p:nvPr>
            <p:ph type="body" sz="quarter" idx="18" hasCustomPrompt="1"/>
          </p:nvPr>
        </p:nvSpPr>
        <p:spPr>
          <a:xfrm>
            <a:off x="5046619" y="1855210"/>
            <a:ext cx="3321050" cy="280988"/>
          </a:xfrm>
        </p:spPr>
        <p:txBody>
          <a:bodyPr>
            <a:noAutofit/>
          </a:bodyPr>
          <a:lstStyle>
            <a:lvl1pPr marL="0" indent="0">
              <a:buNone/>
              <a:defRPr sz="1400" b="0"/>
            </a:lvl1pPr>
          </a:lstStyle>
          <a:p>
            <a:pPr lvl="0"/>
            <a:r>
              <a:rPr lang="da-DK" dirty="0"/>
              <a:t>Lorem ipsum dolor sit amet</a:t>
            </a:r>
            <a:endParaRPr lang="hu-HU" dirty="0"/>
          </a:p>
        </p:txBody>
      </p:sp>
      <p:sp>
        <p:nvSpPr>
          <p:cNvPr id="4" name="Dia számának helye 3">
            <a:extLst>
              <a:ext uri="{FF2B5EF4-FFF2-40B4-BE49-F238E27FC236}">
                <a16:creationId xmlns:a16="http://schemas.microsoft.com/office/drawing/2014/main" id="{45436D4E-98D6-A6AD-50DA-20C8634CFAAB}"/>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D52A76FB-0F12-A50B-E1A0-69F38F12E039}"/>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C4983274-897E-DFF3-8644-E65E628E79C2}"/>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72381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zöveg helye 9">
            <a:extLst>
              <a:ext uri="{FF2B5EF4-FFF2-40B4-BE49-F238E27FC236}">
                <a16:creationId xmlns:a16="http://schemas.microsoft.com/office/drawing/2014/main" id="{29359D7D-9F5B-4CEA-A773-756794472BB0}"/>
              </a:ext>
            </a:extLst>
          </p:cNvPr>
          <p:cNvSpPr>
            <a:spLocks noGrp="1"/>
          </p:cNvSpPr>
          <p:nvPr>
            <p:ph type="body" sz="quarter" idx="10" hasCustomPrompt="1"/>
          </p:nvPr>
        </p:nvSpPr>
        <p:spPr>
          <a:xfrm>
            <a:off x="811852" y="511200"/>
            <a:ext cx="8344848"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17" name="Tartalom helye 2">
            <a:extLst>
              <a:ext uri="{FF2B5EF4-FFF2-40B4-BE49-F238E27FC236}">
                <a16:creationId xmlns:a16="http://schemas.microsoft.com/office/drawing/2014/main" id="{6911F6DF-6081-4A6B-B9E5-FFDC18FEEF58}"/>
              </a:ext>
            </a:extLst>
          </p:cNvPr>
          <p:cNvSpPr>
            <a:spLocks noGrp="1"/>
          </p:cNvSpPr>
          <p:nvPr>
            <p:ph sz="quarter" idx="12" hasCustomPrompt="1"/>
          </p:nvPr>
        </p:nvSpPr>
        <p:spPr>
          <a:xfrm>
            <a:off x="828591" y="5708984"/>
            <a:ext cx="6070600" cy="363537"/>
          </a:xfrm>
        </p:spPr>
        <p:txBody>
          <a:bodyPr>
            <a:normAutofit/>
          </a:bodyPr>
          <a:lstStyle>
            <a:lvl1pPr marL="0" indent="0" algn="l">
              <a:buNone/>
              <a:defRPr sz="1000"/>
            </a:lvl1pPr>
            <a:lvl5pPr marL="1828754" indent="0" algn="l">
              <a:buNone/>
              <a:defRPr/>
            </a:lvl5pPr>
          </a:lstStyle>
          <a:p>
            <a:pPr lvl="0"/>
            <a:r>
              <a:rPr lang="hu-HU" dirty="0" err="1"/>
              <a:t>Lorem</a:t>
            </a:r>
            <a:r>
              <a:rPr lang="hu-HU" dirty="0"/>
              <a:t> </a:t>
            </a:r>
            <a:r>
              <a:rPr lang="hu-HU" dirty="0" err="1"/>
              <a:t>ipsum</a:t>
            </a:r>
            <a:r>
              <a:rPr lang="hu-HU" dirty="0"/>
              <a:t> </a:t>
            </a:r>
            <a:r>
              <a:rPr lang="hu-HU" dirty="0" err="1"/>
              <a:t>dolor</a:t>
            </a:r>
            <a:r>
              <a:rPr lang="hu-HU" dirty="0"/>
              <a:t> </a:t>
            </a:r>
            <a:r>
              <a:rPr lang="hu-HU" dirty="0" err="1"/>
              <a:t>sit</a:t>
            </a:r>
            <a:r>
              <a:rPr lang="hu-HU" dirty="0"/>
              <a:t> </a:t>
            </a:r>
            <a:r>
              <a:rPr lang="hu-HU" dirty="0" err="1"/>
              <a:t>amet</a:t>
            </a:r>
            <a:r>
              <a:rPr lang="hu-HU" dirty="0"/>
              <a:t>, </a:t>
            </a:r>
            <a:r>
              <a:rPr lang="hu-HU" dirty="0" err="1"/>
              <a:t>consectetuer</a:t>
            </a:r>
            <a:r>
              <a:rPr lang="hu-HU" dirty="0"/>
              <a:t> </a:t>
            </a:r>
            <a:r>
              <a:rPr lang="hu-HU" dirty="0" err="1"/>
              <a:t>adipiscing</a:t>
            </a:r>
            <a:r>
              <a:rPr lang="hu-HU" dirty="0"/>
              <a:t> elit, </a:t>
            </a:r>
            <a:r>
              <a:rPr lang="hu-HU" dirty="0" err="1"/>
              <a:t>sed</a:t>
            </a:r>
            <a:r>
              <a:rPr lang="hu-HU" dirty="0"/>
              <a:t> </a:t>
            </a:r>
            <a:r>
              <a:rPr lang="hu-HU" dirty="0" err="1"/>
              <a:t>diam</a:t>
            </a:r>
            <a:r>
              <a:rPr lang="hu-HU" dirty="0"/>
              <a:t> </a:t>
            </a:r>
            <a:r>
              <a:rPr lang="hu-HU" dirty="0" err="1"/>
              <a:t>nonummy</a:t>
            </a:r>
            <a:r>
              <a:rPr lang="hu-HU" dirty="0"/>
              <a:t> </a:t>
            </a:r>
            <a:r>
              <a:rPr lang="hu-HU" dirty="0" err="1"/>
              <a:t>nibh</a:t>
            </a:r>
            <a:r>
              <a:rPr lang="hu-HU" dirty="0"/>
              <a:t> </a:t>
            </a:r>
            <a:r>
              <a:rPr lang="hu-HU" dirty="0" err="1"/>
              <a:t>euismod</a:t>
            </a:r>
            <a:r>
              <a:rPr lang="hu-HU" dirty="0"/>
              <a:t> </a:t>
            </a:r>
            <a:r>
              <a:rPr lang="hu-HU" dirty="0" err="1"/>
              <a:t>tincidunt</a:t>
            </a:r>
            <a:r>
              <a:rPr lang="hu-HU" dirty="0"/>
              <a:t> </a:t>
            </a:r>
            <a:r>
              <a:rPr lang="hu-HU" dirty="0" err="1"/>
              <a:t>ut</a:t>
            </a:r>
            <a:r>
              <a:rPr lang="hu-HU" dirty="0"/>
              <a:t>  </a:t>
            </a:r>
            <a:r>
              <a:rPr lang="hu-HU" dirty="0" err="1"/>
              <a:t>laoreet</a:t>
            </a:r>
            <a:r>
              <a:rPr lang="hu-HU" dirty="0"/>
              <a:t> </a:t>
            </a:r>
            <a:r>
              <a:rPr lang="hu-HU" dirty="0" err="1"/>
              <a:t>dolore</a:t>
            </a:r>
            <a:r>
              <a:rPr lang="hu-HU" dirty="0"/>
              <a:t> </a:t>
            </a:r>
            <a:r>
              <a:rPr lang="hu-HU" dirty="0" err="1"/>
              <a:t>magna</a:t>
            </a:r>
            <a:r>
              <a:rPr lang="hu-HU" dirty="0"/>
              <a:t> </a:t>
            </a:r>
            <a:r>
              <a:rPr lang="hu-HU" dirty="0" err="1"/>
              <a:t>aliquam</a:t>
            </a:r>
            <a:r>
              <a:rPr lang="hu-HU" dirty="0"/>
              <a:t> </a:t>
            </a:r>
            <a:r>
              <a:rPr lang="hu-HU" dirty="0" err="1"/>
              <a:t>erat</a:t>
            </a:r>
            <a:r>
              <a:rPr lang="hu-HU" dirty="0"/>
              <a:t> </a:t>
            </a:r>
            <a:r>
              <a:rPr lang="hu-HU" dirty="0" err="1"/>
              <a:t>volutpat</a:t>
            </a:r>
            <a:endParaRPr lang="hu-HU" dirty="0"/>
          </a:p>
        </p:txBody>
      </p:sp>
      <p:sp>
        <p:nvSpPr>
          <p:cNvPr id="18" name="Chart Placeholder 3">
            <a:extLst>
              <a:ext uri="{FF2B5EF4-FFF2-40B4-BE49-F238E27FC236}">
                <a16:creationId xmlns:a16="http://schemas.microsoft.com/office/drawing/2014/main" id="{8EBE14EE-AC3D-4B0C-9EF7-D4B8BF55F4AE}"/>
              </a:ext>
            </a:extLst>
          </p:cNvPr>
          <p:cNvSpPr>
            <a:spLocks noGrp="1"/>
          </p:cNvSpPr>
          <p:nvPr>
            <p:ph type="chart" sz="quarter" idx="13"/>
          </p:nvPr>
        </p:nvSpPr>
        <p:spPr>
          <a:xfrm>
            <a:off x="828590" y="1600200"/>
            <a:ext cx="8447757" cy="3671888"/>
          </a:xfrm>
        </p:spPr>
        <p:txBody>
          <a:bodyPr/>
          <a:lstStyle/>
          <a:p>
            <a:endParaRPr lang="hu-HU"/>
          </a:p>
        </p:txBody>
      </p:sp>
      <p:sp>
        <p:nvSpPr>
          <p:cNvPr id="4" name="Dia számának helye 3">
            <a:extLst>
              <a:ext uri="{FF2B5EF4-FFF2-40B4-BE49-F238E27FC236}">
                <a16:creationId xmlns:a16="http://schemas.microsoft.com/office/drawing/2014/main" id="{98ACE87B-A96F-693F-BCA8-D28296E84142}"/>
              </a:ext>
            </a:extLst>
          </p:cNvPr>
          <p:cNvSpPr>
            <a:spLocks noGrp="1"/>
          </p:cNvSpPr>
          <p:nvPr>
            <p:ph type="sldNum" sz="quarter" idx="16"/>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5F0FFCB9-D04F-ED76-3AB2-4E93C777656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A13DA4FF-7E48-A898-79E3-186293E16A3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9036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diagram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244AEE-71B5-4992-9964-E374991DE898}"/>
              </a:ext>
            </a:extLst>
          </p:cNvPr>
          <p:cNvGrpSpPr/>
          <p:nvPr userDrawn="1"/>
        </p:nvGrpSpPr>
        <p:grpSpPr>
          <a:xfrm>
            <a:off x="4884731" y="1877604"/>
            <a:ext cx="3911212" cy="3763804"/>
            <a:chOff x="4091281" y="1649004"/>
            <a:chExt cx="3486981" cy="3355562"/>
          </a:xfrm>
        </p:grpSpPr>
        <p:cxnSp>
          <p:nvCxnSpPr>
            <p:cNvPr id="4" name="Straight Connector 3">
              <a:extLst>
                <a:ext uri="{FF2B5EF4-FFF2-40B4-BE49-F238E27FC236}">
                  <a16:creationId xmlns:a16="http://schemas.microsoft.com/office/drawing/2014/main" id="{15277D2A-DC90-4CBA-B15D-DD082760156F}"/>
                </a:ext>
              </a:extLst>
            </p:cNvPr>
            <p:cNvCxnSpPr/>
            <p:nvPr userDrawn="1"/>
          </p:nvCxnSpPr>
          <p:spPr>
            <a:xfrm>
              <a:off x="5834771" y="2186899"/>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8AE2203-D459-4FE9-B85B-19425343F7A4}"/>
                </a:ext>
              </a:extLst>
            </p:cNvPr>
            <p:cNvCxnSpPr>
              <a:cxnSpLocks/>
            </p:cNvCxnSpPr>
            <p:nvPr userDrawn="1"/>
          </p:nvCxnSpPr>
          <p:spPr>
            <a:xfrm rot="4080000">
              <a:off x="6469027" y="257120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CE15D7E-1E0C-4559-90E9-30E34EABF26D}"/>
                </a:ext>
              </a:extLst>
            </p:cNvPr>
            <p:cNvCxnSpPr>
              <a:cxnSpLocks/>
            </p:cNvCxnSpPr>
            <p:nvPr userDrawn="1"/>
          </p:nvCxnSpPr>
          <p:spPr>
            <a:xfrm rot="-4140000">
              <a:off x="5187780" y="2559084"/>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D67A9ED3-103C-4123-8430-849D2D4B60B0}"/>
                </a:ext>
              </a:extLst>
            </p:cNvPr>
            <p:cNvSpPr/>
            <p:nvPr userDrawn="1"/>
          </p:nvSpPr>
          <p:spPr>
            <a:xfrm>
              <a:off x="5354053" y="1649004"/>
              <a:ext cx="961437" cy="961437"/>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dirty="0"/>
            </a:p>
          </p:txBody>
        </p:sp>
        <p:sp>
          <p:nvSpPr>
            <p:cNvPr id="8" name="Oval 7">
              <a:extLst>
                <a:ext uri="{FF2B5EF4-FFF2-40B4-BE49-F238E27FC236}">
                  <a16:creationId xmlns:a16="http://schemas.microsoft.com/office/drawing/2014/main" id="{FE888C26-2012-4525-8C00-88E2255F577E}"/>
                </a:ext>
              </a:extLst>
            </p:cNvPr>
            <p:cNvSpPr/>
            <p:nvPr userDrawn="1"/>
          </p:nvSpPr>
          <p:spPr>
            <a:xfrm>
              <a:off x="4091281" y="2467563"/>
              <a:ext cx="961437" cy="96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9" name="Oval 8">
              <a:extLst>
                <a:ext uri="{FF2B5EF4-FFF2-40B4-BE49-F238E27FC236}">
                  <a16:creationId xmlns:a16="http://schemas.microsoft.com/office/drawing/2014/main" id="{5C9B2797-1310-4D01-A4BE-F7F2CE2F71F3}"/>
                </a:ext>
              </a:extLst>
            </p:cNvPr>
            <p:cNvSpPr/>
            <p:nvPr userDrawn="1"/>
          </p:nvSpPr>
          <p:spPr>
            <a:xfrm>
              <a:off x="6616825" y="2467562"/>
              <a:ext cx="961437" cy="961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Straight Connector 9">
              <a:extLst>
                <a:ext uri="{FF2B5EF4-FFF2-40B4-BE49-F238E27FC236}">
                  <a16:creationId xmlns:a16="http://schemas.microsoft.com/office/drawing/2014/main" id="{2CB2F087-AA28-4B0C-96B8-5E442F148160}"/>
                </a:ext>
              </a:extLst>
            </p:cNvPr>
            <p:cNvCxnSpPr>
              <a:cxnSpLocks/>
            </p:cNvCxnSpPr>
            <p:nvPr userDrawn="1"/>
          </p:nvCxnSpPr>
          <p:spPr>
            <a:xfrm rot="12900000">
              <a:off x="5313370" y="354124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5A6FF1B4-5C90-4B91-AE5C-DCCB163DCEB4}"/>
                </a:ext>
              </a:extLst>
            </p:cNvPr>
            <p:cNvCxnSpPr>
              <a:cxnSpLocks/>
            </p:cNvCxnSpPr>
            <p:nvPr userDrawn="1"/>
          </p:nvCxnSpPr>
          <p:spPr>
            <a:xfrm rot="8700000">
              <a:off x="6364556" y="3566161"/>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AF8F58CA-59B8-4079-860D-F63D5FF83282}"/>
                </a:ext>
              </a:extLst>
            </p:cNvPr>
            <p:cNvSpPr/>
            <p:nvPr userDrawn="1"/>
          </p:nvSpPr>
          <p:spPr>
            <a:xfrm>
              <a:off x="4686298" y="4043129"/>
              <a:ext cx="961437" cy="961437"/>
            </a:xfrm>
            <a:prstGeom prst="ellipse">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Oval 12">
              <a:extLst>
                <a:ext uri="{FF2B5EF4-FFF2-40B4-BE49-F238E27FC236}">
                  <a16:creationId xmlns:a16="http://schemas.microsoft.com/office/drawing/2014/main" id="{34206592-AFDB-4047-A84B-63830FE7BFC2}"/>
                </a:ext>
              </a:extLst>
            </p:cNvPr>
            <p:cNvSpPr/>
            <p:nvPr userDrawn="1"/>
          </p:nvSpPr>
          <p:spPr>
            <a:xfrm>
              <a:off x="6109962" y="4038821"/>
              <a:ext cx="961437" cy="96143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Oval 13">
              <a:extLst>
                <a:ext uri="{FF2B5EF4-FFF2-40B4-BE49-F238E27FC236}">
                  <a16:creationId xmlns:a16="http://schemas.microsoft.com/office/drawing/2014/main" id="{2504D110-293B-49B5-A0CE-F6B32789A221}"/>
                </a:ext>
              </a:extLst>
            </p:cNvPr>
            <p:cNvSpPr/>
            <p:nvPr userDrawn="1"/>
          </p:nvSpPr>
          <p:spPr>
            <a:xfrm>
              <a:off x="5359797" y="2948280"/>
              <a:ext cx="961437" cy="961437"/>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grpSp>
      <p:sp>
        <p:nvSpPr>
          <p:cNvPr id="15" name="Text Placeholder 4">
            <a:extLst>
              <a:ext uri="{FF2B5EF4-FFF2-40B4-BE49-F238E27FC236}">
                <a16:creationId xmlns:a16="http://schemas.microsoft.com/office/drawing/2014/main" id="{010A2E2D-EE61-4D55-8FF0-1DEF8E802123}"/>
              </a:ext>
            </a:extLst>
          </p:cNvPr>
          <p:cNvSpPr>
            <a:spLocks noGrp="1"/>
          </p:cNvSpPr>
          <p:nvPr>
            <p:ph type="body" sz="quarter" idx="11" hasCustomPrompt="1"/>
          </p:nvPr>
        </p:nvSpPr>
        <p:spPr>
          <a:xfrm>
            <a:off x="4947251" y="313946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6" name="Text Placeholder 4">
            <a:extLst>
              <a:ext uri="{FF2B5EF4-FFF2-40B4-BE49-F238E27FC236}">
                <a16:creationId xmlns:a16="http://schemas.microsoft.com/office/drawing/2014/main" id="{D789E5DC-E821-49E8-BD6B-5B4C994509E6}"/>
              </a:ext>
            </a:extLst>
          </p:cNvPr>
          <p:cNvSpPr>
            <a:spLocks noGrp="1"/>
          </p:cNvSpPr>
          <p:nvPr>
            <p:ph type="body" sz="quarter" idx="12" hasCustomPrompt="1"/>
          </p:nvPr>
        </p:nvSpPr>
        <p:spPr>
          <a:xfrm>
            <a:off x="6371068" y="22261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7" name="Text Placeholder 4">
            <a:extLst>
              <a:ext uri="{FF2B5EF4-FFF2-40B4-BE49-F238E27FC236}">
                <a16:creationId xmlns:a16="http://schemas.microsoft.com/office/drawing/2014/main" id="{571C9269-7D08-4585-8AE3-56F80ACAAB43}"/>
              </a:ext>
            </a:extLst>
          </p:cNvPr>
          <p:cNvSpPr>
            <a:spLocks noGrp="1"/>
          </p:cNvSpPr>
          <p:nvPr>
            <p:ph type="body" sz="quarter" idx="13" hasCustomPrompt="1"/>
          </p:nvPr>
        </p:nvSpPr>
        <p:spPr>
          <a:xfrm>
            <a:off x="7781028" y="3119609"/>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8" name="Text Placeholder 4">
            <a:extLst>
              <a:ext uri="{FF2B5EF4-FFF2-40B4-BE49-F238E27FC236}">
                <a16:creationId xmlns:a16="http://schemas.microsoft.com/office/drawing/2014/main" id="{0954E2F7-346C-43A2-87CD-ACE4315923E6}"/>
              </a:ext>
            </a:extLst>
          </p:cNvPr>
          <p:cNvSpPr>
            <a:spLocks noGrp="1"/>
          </p:cNvSpPr>
          <p:nvPr>
            <p:ph type="body" sz="quarter" idx="14" hasCustomPrompt="1"/>
          </p:nvPr>
        </p:nvSpPr>
        <p:spPr>
          <a:xfrm>
            <a:off x="56257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19" name="Text Placeholder 4">
            <a:extLst>
              <a:ext uri="{FF2B5EF4-FFF2-40B4-BE49-F238E27FC236}">
                <a16:creationId xmlns:a16="http://schemas.microsoft.com/office/drawing/2014/main" id="{DBC9397A-1074-4624-9190-F3EEF0FEBB37}"/>
              </a:ext>
            </a:extLst>
          </p:cNvPr>
          <p:cNvSpPr>
            <a:spLocks noGrp="1"/>
          </p:cNvSpPr>
          <p:nvPr>
            <p:ph type="body" sz="quarter" idx="15" hasCustomPrompt="1"/>
          </p:nvPr>
        </p:nvSpPr>
        <p:spPr>
          <a:xfrm>
            <a:off x="7210964" y="4887017"/>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0" name="Text Placeholder 4">
            <a:extLst>
              <a:ext uri="{FF2B5EF4-FFF2-40B4-BE49-F238E27FC236}">
                <a16:creationId xmlns:a16="http://schemas.microsoft.com/office/drawing/2014/main" id="{E1B18E8C-232F-4834-9A28-1DAC2287848F}"/>
              </a:ext>
            </a:extLst>
          </p:cNvPr>
          <p:cNvSpPr>
            <a:spLocks noGrp="1"/>
          </p:cNvSpPr>
          <p:nvPr>
            <p:ph type="body" sz="quarter" idx="16" hasCustomPrompt="1"/>
          </p:nvPr>
        </p:nvSpPr>
        <p:spPr>
          <a:xfrm>
            <a:off x="6354991" y="3685392"/>
            <a:ext cx="951422" cy="448680"/>
          </a:xfrm>
          <a:noFill/>
        </p:spPr>
        <p:txBody>
          <a:bodyPr>
            <a:noAutofit/>
          </a:bodyPr>
          <a:lstStyle>
            <a:lvl1pPr marL="0" indent="0" algn="ctr">
              <a:buNone/>
              <a:defRPr sz="1100" b="1">
                <a:solidFill>
                  <a:schemeClr val="bg1"/>
                </a:solidFill>
              </a:defRPr>
            </a:lvl1pPr>
          </a:lstStyle>
          <a:p>
            <a:pPr lvl="0"/>
            <a:r>
              <a:rPr lang="hu-HU" dirty="0"/>
              <a:t>LOREM IPSUM</a:t>
            </a:r>
          </a:p>
        </p:txBody>
      </p:sp>
      <p:sp>
        <p:nvSpPr>
          <p:cNvPr id="21" name="Text Placeholder 7">
            <a:extLst>
              <a:ext uri="{FF2B5EF4-FFF2-40B4-BE49-F238E27FC236}">
                <a16:creationId xmlns:a16="http://schemas.microsoft.com/office/drawing/2014/main" id="{F70398A5-DB3B-4AF1-94DB-D777E41D61B4}"/>
              </a:ext>
            </a:extLst>
          </p:cNvPr>
          <p:cNvSpPr>
            <a:spLocks noGrp="1"/>
          </p:cNvSpPr>
          <p:nvPr>
            <p:ph type="body" sz="quarter" idx="17" hasCustomPrompt="1"/>
          </p:nvPr>
        </p:nvSpPr>
        <p:spPr>
          <a:xfrm>
            <a:off x="919465" y="1461755"/>
            <a:ext cx="4121150" cy="293915"/>
          </a:xfrm>
        </p:spPr>
        <p:txBody>
          <a:bodyPr>
            <a:normAutofit/>
          </a:bodyPr>
          <a:lstStyle>
            <a:lvl1pPr marL="0" indent="0">
              <a:buNone/>
              <a:defRPr sz="1400" b="1">
                <a:solidFill>
                  <a:schemeClr val="tx1"/>
                </a:solidFill>
              </a:defRPr>
            </a:lvl1pPr>
          </a:lstStyle>
          <a:p>
            <a:pPr lvl="0"/>
            <a:r>
              <a:rPr lang="hu-HU" dirty="0"/>
              <a:t>LOREM IPSUM DOLOR SIT AMET</a:t>
            </a:r>
          </a:p>
        </p:txBody>
      </p:sp>
      <p:sp>
        <p:nvSpPr>
          <p:cNvPr id="22" name="Text Placeholder 7">
            <a:extLst>
              <a:ext uri="{FF2B5EF4-FFF2-40B4-BE49-F238E27FC236}">
                <a16:creationId xmlns:a16="http://schemas.microsoft.com/office/drawing/2014/main" id="{A1BB65E8-F313-4709-BEB7-39F5AAE0FDC1}"/>
              </a:ext>
            </a:extLst>
          </p:cNvPr>
          <p:cNvSpPr>
            <a:spLocks noGrp="1"/>
          </p:cNvSpPr>
          <p:nvPr>
            <p:ph type="body" sz="quarter" idx="18" hasCustomPrompt="1"/>
          </p:nvPr>
        </p:nvSpPr>
        <p:spPr>
          <a:xfrm>
            <a:off x="919465" y="1808719"/>
            <a:ext cx="4121150" cy="293915"/>
          </a:xfrm>
        </p:spPr>
        <p:txBody>
          <a:bodyPr>
            <a:normAutofit/>
          </a:bodyPr>
          <a:lstStyle>
            <a:lvl1pPr marL="0" indent="0">
              <a:buNone/>
              <a:defRPr sz="1400" b="0">
                <a:solidFill>
                  <a:schemeClr val="tx1"/>
                </a:solidFill>
              </a:defRPr>
            </a:lvl1pPr>
          </a:lstStyle>
          <a:p>
            <a:pPr lvl="0"/>
            <a:r>
              <a:rPr lang="hu-HU" dirty="0"/>
              <a:t>Lorem ipsum dolor sit amet</a:t>
            </a:r>
          </a:p>
        </p:txBody>
      </p:sp>
      <p:sp>
        <p:nvSpPr>
          <p:cNvPr id="23" name="Text Placeholder 7">
            <a:extLst>
              <a:ext uri="{FF2B5EF4-FFF2-40B4-BE49-F238E27FC236}">
                <a16:creationId xmlns:a16="http://schemas.microsoft.com/office/drawing/2014/main" id="{4F43FABF-57A7-4C27-A0F5-774A9B3C0E75}"/>
              </a:ext>
            </a:extLst>
          </p:cNvPr>
          <p:cNvSpPr>
            <a:spLocks noGrp="1"/>
          </p:cNvSpPr>
          <p:nvPr>
            <p:ph type="body" sz="quarter" idx="19" hasCustomPrompt="1"/>
          </p:nvPr>
        </p:nvSpPr>
        <p:spPr>
          <a:xfrm>
            <a:off x="924843"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24" name="Text Placeholder 7">
            <a:extLst>
              <a:ext uri="{FF2B5EF4-FFF2-40B4-BE49-F238E27FC236}">
                <a16:creationId xmlns:a16="http://schemas.microsoft.com/office/drawing/2014/main" id="{50BD36FC-9294-4823-A680-25C9BF4A6C22}"/>
              </a:ext>
            </a:extLst>
          </p:cNvPr>
          <p:cNvSpPr>
            <a:spLocks noGrp="1"/>
          </p:cNvSpPr>
          <p:nvPr>
            <p:ph type="body" sz="quarter" idx="20" hasCustomPrompt="1"/>
          </p:nvPr>
        </p:nvSpPr>
        <p:spPr>
          <a:xfrm>
            <a:off x="1022518" y="331275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5" name="Text Placeholder 7">
            <a:extLst>
              <a:ext uri="{FF2B5EF4-FFF2-40B4-BE49-F238E27FC236}">
                <a16:creationId xmlns:a16="http://schemas.microsoft.com/office/drawing/2014/main" id="{50DABF31-454C-4A08-B3E3-E987DC296854}"/>
              </a:ext>
            </a:extLst>
          </p:cNvPr>
          <p:cNvSpPr>
            <a:spLocks noGrp="1"/>
          </p:cNvSpPr>
          <p:nvPr>
            <p:ph type="body" sz="quarter" idx="21" hasCustomPrompt="1"/>
          </p:nvPr>
        </p:nvSpPr>
        <p:spPr>
          <a:xfrm>
            <a:off x="1022518" y="3793762"/>
            <a:ext cx="2888453" cy="329137"/>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6" name="Text Placeholder 7">
            <a:extLst>
              <a:ext uri="{FF2B5EF4-FFF2-40B4-BE49-F238E27FC236}">
                <a16:creationId xmlns:a16="http://schemas.microsoft.com/office/drawing/2014/main" id="{D78DAA9C-DDC7-4E3A-B833-8F1DCB40CCFD}"/>
              </a:ext>
            </a:extLst>
          </p:cNvPr>
          <p:cNvSpPr>
            <a:spLocks noGrp="1"/>
          </p:cNvSpPr>
          <p:nvPr>
            <p:ph type="body" sz="quarter" idx="22" hasCustomPrompt="1"/>
          </p:nvPr>
        </p:nvSpPr>
        <p:spPr>
          <a:xfrm>
            <a:off x="1022517" y="4253401"/>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7" name="Text Placeholder 7">
            <a:extLst>
              <a:ext uri="{FF2B5EF4-FFF2-40B4-BE49-F238E27FC236}">
                <a16:creationId xmlns:a16="http://schemas.microsoft.com/office/drawing/2014/main" id="{B8A0A13D-0828-4FC6-ACA0-EC4A78FFEE63}"/>
              </a:ext>
            </a:extLst>
          </p:cNvPr>
          <p:cNvSpPr>
            <a:spLocks noGrp="1"/>
          </p:cNvSpPr>
          <p:nvPr>
            <p:ph type="body" sz="quarter" idx="23" hasCustomPrompt="1"/>
          </p:nvPr>
        </p:nvSpPr>
        <p:spPr>
          <a:xfrm>
            <a:off x="1026643" y="4713039"/>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8" name="Text Placeholder 7">
            <a:extLst>
              <a:ext uri="{FF2B5EF4-FFF2-40B4-BE49-F238E27FC236}">
                <a16:creationId xmlns:a16="http://schemas.microsoft.com/office/drawing/2014/main" id="{AB8E5436-2EE2-4353-B4BF-3E7EA87B1CFC}"/>
              </a:ext>
            </a:extLst>
          </p:cNvPr>
          <p:cNvSpPr>
            <a:spLocks noGrp="1"/>
          </p:cNvSpPr>
          <p:nvPr>
            <p:ph type="body" sz="quarter" idx="24" hasCustomPrompt="1"/>
          </p:nvPr>
        </p:nvSpPr>
        <p:spPr>
          <a:xfrm>
            <a:off x="1022516" y="5194045"/>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29" name="Text Placeholder 7">
            <a:extLst>
              <a:ext uri="{FF2B5EF4-FFF2-40B4-BE49-F238E27FC236}">
                <a16:creationId xmlns:a16="http://schemas.microsoft.com/office/drawing/2014/main" id="{15280549-FE0B-417C-B5BE-A6F2BECDFCA2}"/>
              </a:ext>
            </a:extLst>
          </p:cNvPr>
          <p:cNvSpPr>
            <a:spLocks noGrp="1"/>
          </p:cNvSpPr>
          <p:nvPr>
            <p:ph type="body" sz="quarter" idx="25" hasCustomPrompt="1"/>
          </p:nvPr>
        </p:nvSpPr>
        <p:spPr>
          <a:xfrm>
            <a:off x="1022526" y="2857237"/>
            <a:ext cx="2888453" cy="329136"/>
          </a:xfrm>
        </p:spPr>
        <p:txBody>
          <a:bodyPr>
            <a:normAutofit/>
          </a:bodyPr>
          <a:lstStyle>
            <a:lvl1pPr marL="0" indent="0">
              <a:buNone/>
              <a:defRPr sz="900" b="0">
                <a:solidFill>
                  <a:schemeClr val="bg1">
                    <a:lumMod val="50000"/>
                  </a:schemeClr>
                </a:solidFill>
              </a:defRPr>
            </a:lvl1pPr>
          </a:lstStyle>
          <a:p>
            <a:pPr lvl="0"/>
            <a:r>
              <a:rPr lang="hu-HU" dirty="0"/>
              <a:t>Utempore, es cus es rento inti nobis modi ommo et molum exceribus sum dolo</a:t>
            </a:r>
          </a:p>
          <a:p>
            <a:pPr lvl="0"/>
            <a:endParaRPr lang="hu-HU" dirty="0"/>
          </a:p>
        </p:txBody>
      </p:sp>
      <p:sp>
        <p:nvSpPr>
          <p:cNvPr id="30" name="Rectangle 29">
            <a:extLst>
              <a:ext uri="{FF2B5EF4-FFF2-40B4-BE49-F238E27FC236}">
                <a16:creationId xmlns:a16="http://schemas.microsoft.com/office/drawing/2014/main" id="{FC530962-B489-438A-AE20-79DE1864AF6A}"/>
              </a:ext>
            </a:extLst>
          </p:cNvPr>
          <p:cNvSpPr/>
          <p:nvPr userDrawn="1"/>
        </p:nvSpPr>
        <p:spPr>
          <a:xfrm>
            <a:off x="686905" y="2919004"/>
            <a:ext cx="177540" cy="17754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31" name="Rectangle 30">
            <a:extLst>
              <a:ext uri="{FF2B5EF4-FFF2-40B4-BE49-F238E27FC236}">
                <a16:creationId xmlns:a16="http://schemas.microsoft.com/office/drawing/2014/main" id="{E7A17D9F-8C2C-4013-95B7-5963BCC2F1CB}"/>
              </a:ext>
            </a:extLst>
          </p:cNvPr>
          <p:cNvSpPr/>
          <p:nvPr userDrawn="1"/>
        </p:nvSpPr>
        <p:spPr>
          <a:xfrm>
            <a:off x="686905" y="3383012"/>
            <a:ext cx="177540" cy="1775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2" name="Rectangle 31">
            <a:extLst>
              <a:ext uri="{FF2B5EF4-FFF2-40B4-BE49-F238E27FC236}">
                <a16:creationId xmlns:a16="http://schemas.microsoft.com/office/drawing/2014/main" id="{A38992A3-8F8C-4724-BF03-C2D3339849E0}"/>
              </a:ext>
            </a:extLst>
          </p:cNvPr>
          <p:cNvSpPr/>
          <p:nvPr userDrawn="1"/>
        </p:nvSpPr>
        <p:spPr>
          <a:xfrm>
            <a:off x="686905" y="3847020"/>
            <a:ext cx="177540" cy="177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Rectangle 32">
            <a:extLst>
              <a:ext uri="{FF2B5EF4-FFF2-40B4-BE49-F238E27FC236}">
                <a16:creationId xmlns:a16="http://schemas.microsoft.com/office/drawing/2014/main" id="{00962808-6B91-4E8A-A6D1-63327DBADC35}"/>
              </a:ext>
            </a:extLst>
          </p:cNvPr>
          <p:cNvSpPr/>
          <p:nvPr userDrawn="1"/>
        </p:nvSpPr>
        <p:spPr>
          <a:xfrm>
            <a:off x="686905" y="4311028"/>
            <a:ext cx="177540" cy="17754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7E77210C-1D56-417C-A4E7-CAC049523C84}"/>
              </a:ext>
            </a:extLst>
          </p:cNvPr>
          <p:cNvSpPr/>
          <p:nvPr userDrawn="1"/>
        </p:nvSpPr>
        <p:spPr>
          <a:xfrm>
            <a:off x="686905" y="4775036"/>
            <a:ext cx="177540" cy="177540"/>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35" name="Rectangle 34">
            <a:extLst>
              <a:ext uri="{FF2B5EF4-FFF2-40B4-BE49-F238E27FC236}">
                <a16:creationId xmlns:a16="http://schemas.microsoft.com/office/drawing/2014/main" id="{42CA1740-E790-403C-88D8-04CC80248ECA}"/>
              </a:ext>
            </a:extLst>
          </p:cNvPr>
          <p:cNvSpPr/>
          <p:nvPr userDrawn="1"/>
        </p:nvSpPr>
        <p:spPr>
          <a:xfrm>
            <a:off x="686905" y="5239044"/>
            <a:ext cx="177540" cy="17754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0" name="Szöveg helye 9">
            <a:extLst>
              <a:ext uri="{FF2B5EF4-FFF2-40B4-BE49-F238E27FC236}">
                <a16:creationId xmlns:a16="http://schemas.microsoft.com/office/drawing/2014/main" id="{C0E6EB07-E020-4BE5-AFB8-5C289C9A9EBE}"/>
              </a:ext>
            </a:extLst>
          </p:cNvPr>
          <p:cNvSpPr>
            <a:spLocks noGrp="1"/>
          </p:cNvSpPr>
          <p:nvPr>
            <p:ph type="body" sz="quarter" idx="10" hasCustomPrompt="1"/>
          </p:nvPr>
        </p:nvSpPr>
        <p:spPr>
          <a:xfrm>
            <a:off x="924146" y="511200"/>
            <a:ext cx="8232553" cy="400651"/>
          </a:xfrm>
        </p:spPr>
        <p:txBody>
          <a:bodyPr>
            <a:normAutofit/>
          </a:bodyPr>
          <a:lstStyle>
            <a:lvl1pPr marL="0" indent="0">
              <a:buNone/>
              <a:defRPr sz="2400" b="0" cap="all" baseline="0">
                <a:solidFill>
                  <a:schemeClr val="tx2"/>
                </a:solidFill>
              </a:defRPr>
            </a:lvl1pPr>
          </a:lstStyle>
          <a:p>
            <a:pPr lvl="0"/>
            <a:r>
              <a:rPr lang="hu-HU" dirty="0"/>
              <a:t>CIRCLE DIAGRAM</a:t>
            </a:r>
          </a:p>
        </p:txBody>
      </p:sp>
      <p:sp>
        <p:nvSpPr>
          <p:cNvPr id="37" name="Dia számának helye 36">
            <a:extLst>
              <a:ext uri="{FF2B5EF4-FFF2-40B4-BE49-F238E27FC236}">
                <a16:creationId xmlns:a16="http://schemas.microsoft.com/office/drawing/2014/main" id="{8E71D292-FA9D-FB57-3013-5DCB6A4F0331}"/>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44" name="Egyenes összekötő 10">
            <a:extLst>
              <a:ext uri="{FF2B5EF4-FFF2-40B4-BE49-F238E27FC236}">
                <a16:creationId xmlns:a16="http://schemas.microsoft.com/office/drawing/2014/main" id="{52AFB8FD-E56B-4BBD-D7CA-5FAF0C52FD9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Ábra 16">
            <a:extLst>
              <a:ext uri="{FF2B5EF4-FFF2-40B4-BE49-F238E27FC236}">
                <a16:creationId xmlns:a16="http://schemas.microsoft.com/office/drawing/2014/main" id="{BFDAB1B3-9FE4-3351-85AC-4B60D4845B6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4155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41A8AC2B-9FF7-4841-97BE-42BC123CE56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p:txBody>
      </p:sp>
      <p:sp>
        <p:nvSpPr>
          <p:cNvPr id="4" name="Table Placeholder 3">
            <a:extLst>
              <a:ext uri="{FF2B5EF4-FFF2-40B4-BE49-F238E27FC236}">
                <a16:creationId xmlns:a16="http://schemas.microsoft.com/office/drawing/2014/main" id="{C6B7B5C2-E6E8-4673-B2A6-FD4F8D742E58}"/>
              </a:ext>
            </a:extLst>
          </p:cNvPr>
          <p:cNvSpPr>
            <a:spLocks noGrp="1"/>
          </p:cNvSpPr>
          <p:nvPr>
            <p:ph type="tbl" sz="quarter" idx="19" hasCustomPrompt="1"/>
          </p:nvPr>
        </p:nvSpPr>
        <p:spPr>
          <a:xfrm>
            <a:off x="926347" y="1738313"/>
            <a:ext cx="3791534" cy="3954462"/>
          </a:xfrm>
        </p:spPr>
        <p:txBody>
          <a:bodyPr/>
          <a:lstStyle>
            <a:lvl1pPr marL="0" indent="0">
              <a:buNone/>
              <a:defRPr/>
            </a:lvl1pPr>
          </a:lstStyle>
          <a:p>
            <a:r>
              <a:rPr lang="hu-HU" dirty="0" err="1"/>
              <a:t>Table</a:t>
            </a:r>
            <a:endParaRPr lang="hu-HU" dirty="0"/>
          </a:p>
        </p:txBody>
      </p:sp>
      <p:sp>
        <p:nvSpPr>
          <p:cNvPr id="5" name="Table Placeholder 3">
            <a:extLst>
              <a:ext uri="{FF2B5EF4-FFF2-40B4-BE49-F238E27FC236}">
                <a16:creationId xmlns:a16="http://schemas.microsoft.com/office/drawing/2014/main" id="{D80BBE4C-7F91-4CEA-9393-DD64E6B45898}"/>
              </a:ext>
            </a:extLst>
          </p:cNvPr>
          <p:cNvSpPr>
            <a:spLocks noGrp="1"/>
          </p:cNvSpPr>
          <p:nvPr>
            <p:ph type="tbl" sz="quarter" idx="20" hasCustomPrompt="1"/>
          </p:nvPr>
        </p:nvSpPr>
        <p:spPr>
          <a:xfrm>
            <a:off x="4903535" y="1738313"/>
            <a:ext cx="3791535" cy="3954462"/>
          </a:xfrm>
        </p:spPr>
        <p:txBody>
          <a:bodyPr/>
          <a:lstStyle>
            <a:lvl1pPr marL="0" indent="0">
              <a:buNone/>
              <a:defRPr/>
            </a:lvl1pPr>
          </a:lstStyle>
          <a:p>
            <a:r>
              <a:rPr lang="hu-HU" dirty="0" err="1"/>
              <a:t>Table</a:t>
            </a:r>
            <a:endParaRPr lang="hu-HU" dirty="0"/>
          </a:p>
        </p:txBody>
      </p:sp>
      <p:sp>
        <p:nvSpPr>
          <p:cNvPr id="6" name="Text Placeholder 7">
            <a:extLst>
              <a:ext uri="{FF2B5EF4-FFF2-40B4-BE49-F238E27FC236}">
                <a16:creationId xmlns:a16="http://schemas.microsoft.com/office/drawing/2014/main" id="{EAB6CC1F-3A22-4867-8DBE-3171349ED007}"/>
              </a:ext>
            </a:extLst>
          </p:cNvPr>
          <p:cNvSpPr>
            <a:spLocks noGrp="1"/>
          </p:cNvSpPr>
          <p:nvPr>
            <p:ph type="body" sz="quarter" idx="21"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8" name="Dia számának helye 7">
            <a:extLst>
              <a:ext uri="{FF2B5EF4-FFF2-40B4-BE49-F238E27FC236}">
                <a16:creationId xmlns:a16="http://schemas.microsoft.com/office/drawing/2014/main" id="{72E40F3F-6071-052E-F6EF-5C5338A5475A}"/>
              </a:ext>
            </a:extLst>
          </p:cNvPr>
          <p:cNvSpPr>
            <a:spLocks noGrp="1"/>
          </p:cNvSpPr>
          <p:nvPr>
            <p:ph type="sldNum" sz="quarter" idx="24"/>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C4FBD421-7856-8D6E-7B20-DE7A7BCEC01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956660-8142-EAF6-81FF-CE5B7409F5D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73811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A0B956AA-9C67-47BE-BE40-2A7994DBBDE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dirty="0"/>
              <a:t>TABLE</a:t>
            </a:r>
          </a:p>
          <a:p>
            <a:pPr lvl="0"/>
            <a:endParaRPr lang="hu-HU" dirty="0"/>
          </a:p>
        </p:txBody>
      </p:sp>
      <p:sp>
        <p:nvSpPr>
          <p:cNvPr id="4" name="Table Placeholder 3">
            <a:extLst>
              <a:ext uri="{FF2B5EF4-FFF2-40B4-BE49-F238E27FC236}">
                <a16:creationId xmlns:a16="http://schemas.microsoft.com/office/drawing/2014/main" id="{5C1646EC-79E8-4099-90B8-39A40522595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dirty="0"/>
              <a:t>TABLE</a:t>
            </a:r>
          </a:p>
        </p:txBody>
      </p:sp>
      <p:sp>
        <p:nvSpPr>
          <p:cNvPr id="5" name="Text Placeholder 7">
            <a:extLst>
              <a:ext uri="{FF2B5EF4-FFF2-40B4-BE49-F238E27FC236}">
                <a16:creationId xmlns:a16="http://schemas.microsoft.com/office/drawing/2014/main" id="{E3C8BEB9-A677-43B1-AB5E-6A11AAC69946}"/>
              </a:ext>
            </a:extLst>
          </p:cNvPr>
          <p:cNvSpPr>
            <a:spLocks noGrp="1"/>
          </p:cNvSpPr>
          <p:nvPr>
            <p:ph type="body" sz="quarter" idx="20"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dirty="0" err="1"/>
              <a:t>Suntibus</a:t>
            </a:r>
            <a:r>
              <a:rPr lang="fr-FR" dirty="0"/>
              <a:t>. </a:t>
            </a:r>
            <a:r>
              <a:rPr lang="fr-FR" dirty="0" err="1"/>
              <a:t>Dust</a:t>
            </a:r>
            <a:r>
              <a:rPr lang="fr-FR" dirty="0"/>
              <a:t> </a:t>
            </a:r>
            <a:r>
              <a:rPr lang="fr-FR" dirty="0" err="1"/>
              <a:t>dolorent</a:t>
            </a:r>
            <a:r>
              <a:rPr lang="fr-FR" dirty="0"/>
              <a:t> la cum, </a:t>
            </a:r>
            <a:r>
              <a:rPr lang="fr-FR" dirty="0" err="1"/>
              <a:t>quias</a:t>
            </a:r>
            <a:r>
              <a:rPr lang="fr-FR" dirty="0"/>
              <a:t> </a:t>
            </a:r>
            <a:r>
              <a:rPr lang="fr-FR" dirty="0" err="1"/>
              <a:t>doluptinist</a:t>
            </a:r>
            <a:r>
              <a:rPr lang="fr-FR" dirty="0"/>
              <a:t>, </a:t>
            </a:r>
            <a:r>
              <a:rPr lang="fr-FR" dirty="0" err="1"/>
              <a:t>coreperi</a:t>
            </a:r>
            <a:r>
              <a:rPr lang="fr-FR" dirty="0"/>
              <a:t> ut qui ut </a:t>
            </a:r>
            <a:r>
              <a:rPr lang="fr-FR" dirty="0" err="1"/>
              <a:t>ut</a:t>
            </a:r>
            <a:r>
              <a:rPr lang="fr-FR" dirty="0"/>
              <a:t> </a:t>
            </a:r>
            <a:r>
              <a:rPr lang="fr-FR" dirty="0" err="1"/>
              <a:t>adit</a:t>
            </a:r>
            <a:r>
              <a:rPr lang="fr-FR" dirty="0"/>
              <a:t> </a:t>
            </a:r>
            <a:r>
              <a:rPr lang="fr-FR" dirty="0" err="1"/>
              <a:t>quis</a:t>
            </a:r>
            <a:endParaRPr lang="hu-HU" dirty="0"/>
          </a:p>
        </p:txBody>
      </p:sp>
      <p:sp>
        <p:nvSpPr>
          <p:cNvPr id="7" name="Dia számának helye 6">
            <a:extLst>
              <a:ext uri="{FF2B5EF4-FFF2-40B4-BE49-F238E27FC236}">
                <a16:creationId xmlns:a16="http://schemas.microsoft.com/office/drawing/2014/main" id="{02D23193-0D9E-4162-A6C5-BE464627A0D6}"/>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14" name="Egyenes összekötő 10">
            <a:extLst>
              <a:ext uri="{FF2B5EF4-FFF2-40B4-BE49-F238E27FC236}">
                <a16:creationId xmlns:a16="http://schemas.microsoft.com/office/drawing/2014/main" id="{F2D97829-711B-EEDD-3A6C-3A951731611D}"/>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9F2B3632-323A-75C8-2B21-EC14915874F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40106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r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C195C9D4-74F1-47BE-A18A-52C0BC4C2AED}"/>
              </a:ext>
            </a:extLst>
          </p:cNvPr>
          <p:cNvSpPr>
            <a:spLocks noGrp="1"/>
          </p:cNvSpPr>
          <p:nvPr>
            <p:ph type="body" sz="quarter" idx="10" hasCustomPrompt="1"/>
          </p:nvPr>
        </p:nvSpPr>
        <p:spPr>
          <a:xfrm>
            <a:off x="926346" y="511200"/>
            <a:ext cx="8217654" cy="400651"/>
          </a:xfrm>
        </p:spPr>
        <p:txBody>
          <a:bodyPr>
            <a:noAutofit/>
          </a:bodyPr>
          <a:lstStyle>
            <a:lvl1pPr marL="0" indent="0">
              <a:buNone/>
              <a:defRPr sz="2400" b="0" cap="all" baseline="0">
                <a:solidFill>
                  <a:schemeClr val="tx2"/>
                </a:solidFill>
              </a:defRPr>
            </a:lvl1pPr>
          </a:lstStyle>
          <a:p>
            <a:pPr lvl="0"/>
            <a:r>
              <a:rPr lang="hu-HU" dirty="0" err="1"/>
              <a:t>diary</a:t>
            </a:r>
            <a:endParaRPr lang="hu-HU" dirty="0"/>
          </a:p>
        </p:txBody>
      </p:sp>
      <p:sp>
        <p:nvSpPr>
          <p:cNvPr id="5" name="Table Placeholder 3">
            <a:extLst>
              <a:ext uri="{FF2B5EF4-FFF2-40B4-BE49-F238E27FC236}">
                <a16:creationId xmlns:a16="http://schemas.microsoft.com/office/drawing/2014/main" id="{B4F3AC95-946D-439F-8F86-FD759B3EAD3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dirty="0" err="1"/>
              <a:t>Table</a:t>
            </a:r>
            <a:endParaRPr lang="hu-HU" dirty="0"/>
          </a:p>
        </p:txBody>
      </p:sp>
      <p:sp>
        <p:nvSpPr>
          <p:cNvPr id="6" name="Dia számának helye 5">
            <a:extLst>
              <a:ext uri="{FF2B5EF4-FFF2-40B4-BE49-F238E27FC236}">
                <a16:creationId xmlns:a16="http://schemas.microsoft.com/office/drawing/2014/main" id="{1EBF42E9-0768-4042-2109-705B26B3A918}"/>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3" name="Egyenes összekötő 10">
            <a:extLst>
              <a:ext uri="{FF2B5EF4-FFF2-40B4-BE49-F238E27FC236}">
                <a16:creationId xmlns:a16="http://schemas.microsoft.com/office/drawing/2014/main" id="{67811DBD-AD3C-6172-D13E-2E033B4FCBE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C69DC99A-E846-A3AB-EA05-52E0AD8E2CF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368383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2A98E76-EFC5-4CE3-83AA-2956EFD83163}"/>
              </a:ext>
            </a:extLst>
          </p:cNvPr>
          <p:cNvSpPr>
            <a:spLocks noGrp="1"/>
          </p:cNvSpPr>
          <p:nvPr>
            <p:ph type="body" sz="quarter" idx="10" hasCustomPrompt="1"/>
          </p:nvPr>
        </p:nvSpPr>
        <p:spPr>
          <a:xfrm>
            <a:off x="1217390" y="2183983"/>
            <a:ext cx="9757220" cy="639762"/>
          </a:xfrm>
        </p:spPr>
        <p:txBody>
          <a:bodyPr>
            <a:noAutofit/>
          </a:bodyPr>
          <a:lstStyle>
            <a:lvl1pPr marL="0" indent="0" algn="ctr">
              <a:buNone/>
              <a:defRPr sz="4000" b="0">
                <a:solidFill>
                  <a:schemeClr val="tx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17DE9EB5-4F84-4538-A8B4-2C0918755D53}"/>
              </a:ext>
            </a:extLst>
          </p:cNvPr>
          <p:cNvSpPr>
            <a:spLocks noGrp="1"/>
          </p:cNvSpPr>
          <p:nvPr>
            <p:ph type="body" sz="quarter" idx="11" hasCustomPrompt="1"/>
          </p:nvPr>
        </p:nvSpPr>
        <p:spPr>
          <a:xfrm>
            <a:off x="1217390" y="2793427"/>
            <a:ext cx="9757220" cy="639762"/>
          </a:xfrm>
        </p:spPr>
        <p:txBody>
          <a:bodyPr anchor="ctr" anchorCtr="0">
            <a:noAutofit/>
          </a:bodyPr>
          <a:lstStyle>
            <a:lvl1pPr marL="0" indent="0" algn="ctr">
              <a:buNone/>
              <a:defRPr sz="2800" b="0">
                <a:solidFill>
                  <a:schemeClr val="tx2"/>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57E5C38D-6C55-4A94-958F-2EF26713A650}"/>
              </a:ext>
            </a:extLst>
          </p:cNvPr>
          <p:cNvSpPr>
            <a:spLocks noGrp="1"/>
          </p:cNvSpPr>
          <p:nvPr>
            <p:ph type="body" sz="quarter" idx="12" hasCustomPrompt="1"/>
          </p:nvPr>
        </p:nvSpPr>
        <p:spPr>
          <a:xfrm>
            <a:off x="1217390" y="5109067"/>
            <a:ext cx="9757220" cy="639762"/>
          </a:xfrm>
        </p:spPr>
        <p:txBody>
          <a:bodyPr anchor="ctr" anchorCtr="0">
            <a:noAutofit/>
          </a:bodyPr>
          <a:lstStyle>
            <a:lvl1pPr marL="0" indent="0" algn="ctr">
              <a:buNone/>
              <a:defRPr sz="1800" b="0">
                <a:solidFill>
                  <a:schemeClr val="accent1"/>
                </a:solidFill>
              </a:defRPr>
            </a:lvl1pPr>
          </a:lstStyle>
          <a:p>
            <a:pPr lvl="0"/>
            <a:r>
              <a:rPr lang="hu-HU" dirty="0"/>
              <a:t>Laut rehendi arcipsum ipsunto blantem. </a:t>
            </a:r>
          </a:p>
        </p:txBody>
      </p:sp>
      <p:pic>
        <p:nvPicPr>
          <p:cNvPr id="7" name="Ábra 16">
            <a:extLst>
              <a:ext uri="{FF2B5EF4-FFF2-40B4-BE49-F238E27FC236}">
                <a16:creationId xmlns:a16="http://schemas.microsoft.com/office/drawing/2014/main" id="{73F01F3A-BC85-1C49-C9A6-E16E5E5BADAB}"/>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66025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67C375-FC2B-4950-909C-755F8653B2B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ext Placeholder 4">
            <a:extLst>
              <a:ext uri="{FF2B5EF4-FFF2-40B4-BE49-F238E27FC236}">
                <a16:creationId xmlns:a16="http://schemas.microsoft.com/office/drawing/2014/main" id="{19E69BE5-EF65-4F67-8174-8A2E0B88D8A2}"/>
              </a:ext>
            </a:extLst>
          </p:cNvPr>
          <p:cNvSpPr>
            <a:spLocks noGrp="1"/>
          </p:cNvSpPr>
          <p:nvPr>
            <p:ph type="body" sz="quarter" idx="10" hasCustomPrompt="1"/>
          </p:nvPr>
        </p:nvSpPr>
        <p:spPr>
          <a:xfrm>
            <a:off x="1421451" y="1793709"/>
            <a:ext cx="9349098" cy="639762"/>
          </a:xfrm>
        </p:spPr>
        <p:txBody>
          <a:bodyPr>
            <a:noAutofit/>
          </a:bodyPr>
          <a:lstStyle>
            <a:lvl1pPr marL="0" indent="0" algn="ctr">
              <a:buNone/>
              <a:defRPr sz="4000" b="0">
                <a:solidFill>
                  <a:schemeClr val="bg1"/>
                </a:solidFill>
              </a:defRPr>
            </a:lvl1pPr>
          </a:lstStyle>
          <a:p>
            <a:pPr lvl="0"/>
            <a:r>
              <a:rPr lang="hu-HU" dirty="0"/>
              <a:t>THANK YOU FOR YOUR ATTENTION </a:t>
            </a:r>
          </a:p>
        </p:txBody>
      </p:sp>
      <p:sp>
        <p:nvSpPr>
          <p:cNvPr id="4" name="Text Placeholder 4">
            <a:extLst>
              <a:ext uri="{FF2B5EF4-FFF2-40B4-BE49-F238E27FC236}">
                <a16:creationId xmlns:a16="http://schemas.microsoft.com/office/drawing/2014/main" id="{03B04309-FBA9-4D28-897B-E55716438A56}"/>
              </a:ext>
            </a:extLst>
          </p:cNvPr>
          <p:cNvSpPr>
            <a:spLocks noGrp="1"/>
          </p:cNvSpPr>
          <p:nvPr>
            <p:ph type="body" sz="quarter" idx="11" hasCustomPrompt="1"/>
          </p:nvPr>
        </p:nvSpPr>
        <p:spPr>
          <a:xfrm>
            <a:off x="2437043" y="2854706"/>
            <a:ext cx="7317915" cy="639762"/>
          </a:xfrm>
        </p:spPr>
        <p:txBody>
          <a:bodyPr anchor="ctr" anchorCtr="0">
            <a:noAutofit/>
          </a:bodyPr>
          <a:lstStyle>
            <a:lvl1pPr marL="0" indent="0" algn="ctr">
              <a:buNone/>
              <a:defRPr sz="2800" b="0">
                <a:solidFill>
                  <a:schemeClr val="bg1"/>
                </a:solidFill>
              </a:defRPr>
            </a:lvl1pPr>
          </a:lstStyle>
          <a:p>
            <a:pPr lvl="0"/>
            <a:r>
              <a:rPr lang="hu-HU" dirty="0"/>
              <a:t>CU HAS SOLET POSTEA UPTATI</a:t>
            </a:r>
          </a:p>
        </p:txBody>
      </p:sp>
      <p:sp>
        <p:nvSpPr>
          <p:cNvPr id="5" name="Text Placeholder 4">
            <a:extLst>
              <a:ext uri="{FF2B5EF4-FFF2-40B4-BE49-F238E27FC236}">
                <a16:creationId xmlns:a16="http://schemas.microsoft.com/office/drawing/2014/main" id="{0DBFFDAC-9B77-4F46-89E6-93C788359619}"/>
              </a:ext>
            </a:extLst>
          </p:cNvPr>
          <p:cNvSpPr>
            <a:spLocks noGrp="1"/>
          </p:cNvSpPr>
          <p:nvPr>
            <p:ph type="body" sz="quarter" idx="12" hasCustomPrompt="1"/>
          </p:nvPr>
        </p:nvSpPr>
        <p:spPr>
          <a:xfrm>
            <a:off x="2437043" y="4968296"/>
            <a:ext cx="7317915" cy="639762"/>
          </a:xfrm>
        </p:spPr>
        <p:txBody>
          <a:bodyPr anchor="ctr" anchorCtr="0">
            <a:noAutofit/>
          </a:bodyPr>
          <a:lstStyle>
            <a:lvl1pPr marL="0" indent="0" algn="ctr">
              <a:buNone/>
              <a:defRPr sz="1800" b="0">
                <a:solidFill>
                  <a:schemeClr val="bg1"/>
                </a:solidFill>
              </a:defRPr>
            </a:lvl1pPr>
          </a:lstStyle>
          <a:p>
            <a:pPr lvl="0"/>
            <a:r>
              <a:rPr lang="hu-HU" dirty="0"/>
              <a:t>Laut rehendi arcipsum ipsunto blantem. </a:t>
            </a:r>
          </a:p>
        </p:txBody>
      </p:sp>
      <p:pic>
        <p:nvPicPr>
          <p:cNvPr id="8" name="Ábra 16">
            <a:extLst>
              <a:ext uri="{FF2B5EF4-FFF2-40B4-BE49-F238E27FC236}">
                <a16:creationId xmlns:a16="http://schemas.microsoft.com/office/drawing/2014/main" id="{FDDAFD87-45C3-6DC5-C68F-C6D4069971B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60961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ag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68732-D98C-8AC8-4684-16E00D0AA28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7">
            <a:extLst>
              <a:ext uri="{FF2B5EF4-FFF2-40B4-BE49-F238E27FC236}">
                <a16:creationId xmlns:a16="http://schemas.microsoft.com/office/drawing/2014/main" id="{8C82C077-7457-5043-B354-41D4DB9213D0}"/>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dirty="0"/>
          </a:p>
        </p:txBody>
      </p:sp>
      <p:pic>
        <p:nvPicPr>
          <p:cNvPr id="4" name="Picture 3" descr="A picture containing outdoor, sky, blue&#10;&#10;Description automatically generated">
            <a:extLst>
              <a:ext uri="{FF2B5EF4-FFF2-40B4-BE49-F238E27FC236}">
                <a16:creationId xmlns:a16="http://schemas.microsoft.com/office/drawing/2014/main" id="{204F1892-F69C-4E6F-B357-0CF329EB72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5" name="Téglalap 9">
            <a:extLst>
              <a:ext uri="{FF2B5EF4-FFF2-40B4-BE49-F238E27FC236}">
                <a16:creationId xmlns:a16="http://schemas.microsoft.com/office/drawing/2014/main" id="{3168172A-5BFE-4766-BBBC-1826FB24D89E}"/>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Text Placeholder 4">
            <a:extLst>
              <a:ext uri="{FF2B5EF4-FFF2-40B4-BE49-F238E27FC236}">
                <a16:creationId xmlns:a16="http://schemas.microsoft.com/office/drawing/2014/main" id="{C97C7714-2086-425E-87D2-52CF15129D6F}"/>
              </a:ext>
            </a:extLst>
          </p:cNvPr>
          <p:cNvSpPr>
            <a:spLocks noGrp="1"/>
          </p:cNvSpPr>
          <p:nvPr>
            <p:ph type="body" sz="quarter" idx="10" hasCustomPrompt="1"/>
          </p:nvPr>
        </p:nvSpPr>
        <p:spPr>
          <a:xfrm>
            <a:off x="809579" y="411309"/>
            <a:ext cx="763366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7" name="Text Placeholder 4">
            <a:extLst>
              <a:ext uri="{FF2B5EF4-FFF2-40B4-BE49-F238E27FC236}">
                <a16:creationId xmlns:a16="http://schemas.microsoft.com/office/drawing/2014/main" id="{02280917-0853-49CA-83AC-126A23165F92}"/>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8" name="Text Placeholder 4">
            <a:extLst>
              <a:ext uri="{FF2B5EF4-FFF2-40B4-BE49-F238E27FC236}">
                <a16:creationId xmlns:a16="http://schemas.microsoft.com/office/drawing/2014/main" id="{A9DCB894-CF09-46F9-BC28-CDC4E9B43B2A}"/>
              </a:ext>
            </a:extLst>
          </p:cNvPr>
          <p:cNvSpPr>
            <a:spLocks noGrp="1"/>
          </p:cNvSpPr>
          <p:nvPr>
            <p:ph type="body" sz="quarter" idx="12" hasCustomPrompt="1"/>
          </p:nvPr>
        </p:nvSpPr>
        <p:spPr>
          <a:xfrm>
            <a:off x="809577" y="1369691"/>
            <a:ext cx="5300599" cy="581602"/>
          </a:xfrm>
        </p:spPr>
        <p:txBody>
          <a:bodyPr anchor="ctr" anchorCtr="0">
            <a:noAutofit/>
          </a:bodyPr>
          <a:lstStyle>
            <a:lvl1pPr marL="0" indent="0" algn="l">
              <a:buNone/>
              <a:defRPr sz="1400" b="0">
                <a:solidFill>
                  <a:schemeClr val="accent1"/>
                </a:solidFill>
              </a:defRPr>
            </a:lvl1pPr>
          </a:lstStyle>
          <a:p>
            <a:pPr lvl="0"/>
            <a:r>
              <a:rPr lang="hu-HU" dirty="0"/>
              <a:t>Laut rehendi arcipsum ipsunto blantem. </a:t>
            </a:r>
          </a:p>
        </p:txBody>
      </p:sp>
      <p:pic>
        <p:nvPicPr>
          <p:cNvPr id="12" name="Ábra 4">
            <a:extLst>
              <a:ext uri="{FF2B5EF4-FFF2-40B4-BE49-F238E27FC236}">
                <a16:creationId xmlns:a16="http://schemas.microsoft.com/office/drawing/2014/main" id="{BFA8C768-2BD2-3D29-BCA1-0BE1BB467240}"/>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9559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 helye 9">
            <a:extLst>
              <a:ext uri="{FF2B5EF4-FFF2-40B4-BE49-F238E27FC236}">
                <a16:creationId xmlns:a16="http://schemas.microsoft.com/office/drawing/2014/main" id="{9251437C-7484-408B-A690-09F576132B73}"/>
              </a:ext>
            </a:extLst>
          </p:cNvPr>
          <p:cNvSpPr>
            <a:spLocks noGrp="1"/>
          </p:cNvSpPr>
          <p:nvPr>
            <p:ph type="body" sz="quarter" idx="10" hasCustomPrompt="1"/>
          </p:nvPr>
        </p:nvSpPr>
        <p:spPr>
          <a:xfrm>
            <a:off x="812549" y="512763"/>
            <a:ext cx="8344151" cy="400651"/>
          </a:xfrm>
        </p:spPr>
        <p:txBody>
          <a:bodyPr>
            <a:noAutofit/>
          </a:bodyPr>
          <a:lstStyle>
            <a:lvl1pPr marL="0" indent="0">
              <a:buNone/>
              <a:defRPr sz="2400" b="0" cap="all" baseline="0">
                <a:solidFill>
                  <a:schemeClr val="tx2"/>
                </a:solidFill>
              </a:defRPr>
            </a:lvl1pPr>
          </a:lstStyle>
          <a:p>
            <a:pPr lvl="0"/>
            <a:r>
              <a:rPr lang="hu-HU" dirty="0" err="1"/>
              <a:t>Table</a:t>
            </a:r>
            <a:r>
              <a:rPr lang="hu-HU" dirty="0"/>
              <a:t> of </a:t>
            </a:r>
            <a:r>
              <a:rPr lang="hu-HU" dirty="0" err="1"/>
              <a:t>Contents</a:t>
            </a:r>
            <a:r>
              <a:rPr lang="hu-HU" dirty="0"/>
              <a:t> </a:t>
            </a:r>
          </a:p>
        </p:txBody>
      </p:sp>
      <p:sp>
        <p:nvSpPr>
          <p:cNvPr id="9" name="Szöveg helye 2">
            <a:extLst>
              <a:ext uri="{FF2B5EF4-FFF2-40B4-BE49-F238E27FC236}">
                <a16:creationId xmlns:a16="http://schemas.microsoft.com/office/drawing/2014/main" id="{EAE07441-226E-4F02-B936-2253A123EF36}"/>
              </a:ext>
            </a:extLst>
          </p:cNvPr>
          <p:cNvSpPr>
            <a:spLocks noGrp="1"/>
          </p:cNvSpPr>
          <p:nvPr>
            <p:ph type="body" sz="quarter" idx="11" hasCustomPrompt="1"/>
          </p:nvPr>
        </p:nvSpPr>
        <p:spPr>
          <a:xfrm>
            <a:off x="911225" y="1449388"/>
            <a:ext cx="8245475" cy="4751387"/>
          </a:xfrm>
        </p:spPr>
        <p:txBody>
          <a:bodyPr lIns="180000" tIns="180000" rIns="180000" bIns="180000">
            <a:noAutofit/>
          </a:bodyPr>
          <a:lstStyle>
            <a:lvl1pPr marL="342891" indent="-342891">
              <a:buFont typeface="+mj-lt"/>
              <a:buAutoNum type="arabicPeriod"/>
              <a:defRPr sz="1800" cap="all" baseline="0">
                <a:solidFill>
                  <a:srgbClr val="000000"/>
                </a:solidFill>
              </a:defRPr>
            </a:lvl1pPr>
            <a:lvl2pPr marL="800080" indent="-342891">
              <a:buFont typeface="+mj-lt"/>
              <a:buAutoNum type="arabicPeriod"/>
              <a:defRPr sz="1400">
                <a:solidFill>
                  <a:srgbClr val="252424"/>
                </a:solidFill>
              </a:defRPr>
            </a:lvl2pPr>
          </a:lstStyle>
          <a:p>
            <a:pPr lvl="0"/>
            <a:r>
              <a:rPr lang="hu-HU" dirty="0"/>
              <a:t>Edit line</a:t>
            </a:r>
          </a:p>
          <a:p>
            <a:pPr lvl="1"/>
            <a:r>
              <a:rPr lang="hu-HU" dirty="0"/>
              <a:t>Sor1</a:t>
            </a:r>
          </a:p>
          <a:p>
            <a:pPr lvl="1"/>
            <a:r>
              <a:rPr lang="hu-HU" dirty="0"/>
              <a:t>Sor2</a:t>
            </a:r>
          </a:p>
          <a:p>
            <a:pPr lvl="1"/>
            <a:r>
              <a:rPr lang="hu-HU" dirty="0"/>
              <a:t>Sor3</a:t>
            </a:r>
          </a:p>
          <a:p>
            <a:pPr lvl="1"/>
            <a:endParaRPr lang="hu-HU" dirty="0"/>
          </a:p>
          <a:p>
            <a:pPr lvl="0"/>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Edit line</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Sor1</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Sor2</a:t>
            </a:r>
          </a:p>
          <a:p>
            <a:pPr lvl="1"/>
            <a:r>
              <a:rPr lang="hu-HU" dirty="0">
                <a:solidFill>
                  <a:srgbClr val="252424"/>
                </a:solidFill>
                <a:latin typeface="Tahoma" panose="020B0604030504040204" pitchFamily="34" charset="0"/>
                <a:ea typeface="Tahoma" panose="020B0604030504040204" pitchFamily="34" charset="0"/>
                <a:cs typeface="Tahoma" panose="020B0604030504040204" pitchFamily="34" charset="0"/>
              </a:rPr>
              <a:t>Sor3</a:t>
            </a:r>
          </a:p>
          <a:p>
            <a:pPr lvl="1"/>
            <a:endParaRPr lang="hu-HU" dirty="0"/>
          </a:p>
        </p:txBody>
      </p:sp>
      <p:sp>
        <p:nvSpPr>
          <p:cNvPr id="4" name="Dia számának helye 3">
            <a:extLst>
              <a:ext uri="{FF2B5EF4-FFF2-40B4-BE49-F238E27FC236}">
                <a16:creationId xmlns:a16="http://schemas.microsoft.com/office/drawing/2014/main" id="{FAEC302E-0390-2722-6260-41873EF3BA0F}"/>
              </a:ext>
            </a:extLst>
          </p:cNvPr>
          <p:cNvSpPr>
            <a:spLocks noGrp="1"/>
          </p:cNvSpPr>
          <p:nvPr>
            <p:ph type="sldNum" sz="quarter" idx="14"/>
          </p:nvPr>
        </p:nvSpPr>
        <p:spPr/>
        <p:txBody>
          <a:bodyPr/>
          <a:lstStyle/>
          <a:p>
            <a:fld id="{9EDDDD90-AB0C-4602-91C8-25275B45CDEF}" type="slidenum">
              <a:rPr lang="hu-HU" smtClean="0"/>
              <a:t>‹#›</a:t>
            </a:fld>
            <a:endParaRPr lang="hu-HU" dirty="0"/>
          </a:p>
        </p:txBody>
      </p:sp>
      <p:cxnSp>
        <p:nvCxnSpPr>
          <p:cNvPr id="12" name="Egyenes összekötő 10">
            <a:extLst>
              <a:ext uri="{FF2B5EF4-FFF2-40B4-BE49-F238E27FC236}">
                <a16:creationId xmlns:a16="http://schemas.microsoft.com/office/drawing/2014/main" id="{3511ABD1-5CE7-F8C9-E4CF-726B8BB56B4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F0518945-2940-5AB4-9A27-3200C69BAA0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292325977"/>
      </p:ext>
    </p:extLst>
  </p:cSld>
  <p:clrMapOvr>
    <a:masterClrMapping/>
  </p:clrMapOvr>
  <p:extLst>
    <p:ext uri="{DCECCB84-F9BA-43D5-87BE-67443E8EF086}">
      <p15:sldGuideLst xmlns:p15="http://schemas.microsoft.com/office/powerpoint/2012/main">
        <p15:guide id="1" pos="574" userDrawn="1">
          <p15:clr>
            <a:srgbClr val="FBAE40"/>
          </p15:clr>
        </p15:guide>
        <p15:guide id="2" pos="5904" userDrawn="1">
          <p15:clr>
            <a:srgbClr val="FBAE40"/>
          </p15:clr>
        </p15:guide>
        <p15:guide id="4" orient="horz" pos="3906" userDrawn="1">
          <p15:clr>
            <a:srgbClr val="FBAE40"/>
          </p15:clr>
        </p15:guide>
        <p15:guide id="5" orient="horz" pos="120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CF953-4906-4E7D-9AFC-F9DCF45F8A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90393"/>
            <a:ext cx="12192000" cy="4687706"/>
          </a:xfrm>
          <a:prstGeom prst="rect">
            <a:avLst/>
          </a:prstGeom>
        </p:spPr>
      </p:pic>
      <p:pic>
        <p:nvPicPr>
          <p:cNvPr id="10" name="Picture 9" descr="A picture containing outdoor, sky, blue&#10;&#10;Description automatically generated" hidden="1">
            <a:extLst>
              <a:ext uri="{FF2B5EF4-FFF2-40B4-BE49-F238E27FC236}">
                <a16:creationId xmlns:a16="http://schemas.microsoft.com/office/drawing/2014/main" id="{A430DBDD-6F84-47FC-8299-8C99072D5D39}"/>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17" name="Rectangle 16">
            <a:extLst>
              <a:ext uri="{FF2B5EF4-FFF2-40B4-BE49-F238E27FC236}">
                <a16:creationId xmlns:a16="http://schemas.microsoft.com/office/drawing/2014/main" id="{73199957-85EA-8521-FF39-63E179101FE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7">
            <a:extLst>
              <a:ext uri="{FF2B5EF4-FFF2-40B4-BE49-F238E27FC236}">
                <a16:creationId xmlns:a16="http://schemas.microsoft.com/office/drawing/2014/main" id="{7C3A1D83-0FE2-9B28-5FC8-289DABC26EC8}"/>
              </a:ext>
            </a:extLst>
          </p:cNvPr>
          <p:cNvSpPr/>
          <p:nvPr userDrawn="1"/>
        </p:nvSpPr>
        <p:spPr>
          <a:xfrm>
            <a:off x="0" y="-1"/>
            <a:ext cx="9626599" cy="219748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sp>
        <p:nvSpPr>
          <p:cNvPr id="20" name="Text Placeholder 4">
            <a:extLst>
              <a:ext uri="{FF2B5EF4-FFF2-40B4-BE49-F238E27FC236}">
                <a16:creationId xmlns:a16="http://schemas.microsoft.com/office/drawing/2014/main" id="{B2198D14-9E3B-3BA0-344F-8FCA3698B436}"/>
              </a:ext>
            </a:extLst>
          </p:cNvPr>
          <p:cNvSpPr>
            <a:spLocks noGrp="1"/>
          </p:cNvSpPr>
          <p:nvPr>
            <p:ph type="body" sz="quarter" idx="10" hasCustomPrompt="1"/>
          </p:nvPr>
        </p:nvSpPr>
        <p:spPr>
          <a:xfrm>
            <a:off x="809579" y="411309"/>
            <a:ext cx="7958406" cy="581602"/>
          </a:xfrm>
        </p:spPr>
        <p:txBody>
          <a:bodyPr>
            <a:noAutofit/>
          </a:bodyPr>
          <a:lstStyle>
            <a:lvl1pPr marL="0" indent="0" algn="l">
              <a:buNone/>
              <a:defRPr sz="2800" b="0">
                <a:solidFill>
                  <a:schemeClr val="tx1"/>
                </a:solidFill>
              </a:defRPr>
            </a:lvl1pPr>
          </a:lstStyle>
          <a:p>
            <a:pPr lvl="0"/>
            <a:r>
              <a:rPr lang="hu-HU" dirty="0"/>
              <a:t>THANK YOU FOR YOUR ATTENTION </a:t>
            </a:r>
          </a:p>
        </p:txBody>
      </p:sp>
      <p:sp>
        <p:nvSpPr>
          <p:cNvPr id="21" name="Text Placeholder 4">
            <a:extLst>
              <a:ext uri="{FF2B5EF4-FFF2-40B4-BE49-F238E27FC236}">
                <a16:creationId xmlns:a16="http://schemas.microsoft.com/office/drawing/2014/main" id="{6A556384-FADA-7625-C176-4327823CB445}"/>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dirty="0"/>
              <a:t>CU HAS SOLET POSTEA UPTATI</a:t>
            </a:r>
          </a:p>
        </p:txBody>
      </p:sp>
      <p:sp>
        <p:nvSpPr>
          <p:cNvPr id="9" name="Téglalap 9">
            <a:extLst>
              <a:ext uri="{FF2B5EF4-FFF2-40B4-BE49-F238E27FC236}">
                <a16:creationId xmlns:a16="http://schemas.microsoft.com/office/drawing/2014/main" id="{CDAF33F4-BE1E-4F4D-B1D4-483875C6BCEC}"/>
              </a:ext>
            </a:extLst>
          </p:cNvPr>
          <p:cNvSpPr/>
          <p:nvPr userDrawn="1"/>
        </p:nvSpPr>
        <p:spPr>
          <a:xfrm>
            <a:off x="0" y="2190393"/>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12" name="Ábra 4">
            <a:extLst>
              <a:ext uri="{FF2B5EF4-FFF2-40B4-BE49-F238E27FC236}">
                <a16:creationId xmlns:a16="http://schemas.microsoft.com/office/drawing/2014/main" id="{593F58A0-B429-778A-F8A1-9C949120FBB2}"/>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73643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lválasztó oldal minta 1.">
    <p:spTree>
      <p:nvGrpSpPr>
        <p:cNvPr id="1" name=""/>
        <p:cNvGrpSpPr/>
        <p:nvPr/>
      </p:nvGrpSpPr>
      <p:grpSpPr>
        <a:xfrm>
          <a:off x="0" y="0"/>
          <a:ext cx="0" cy="0"/>
          <a:chOff x="0" y="0"/>
          <a:chExt cx="0" cy="0"/>
        </a:xfrm>
      </p:grpSpPr>
      <p:pic>
        <p:nvPicPr>
          <p:cNvPr id="13" name="Picture 12" descr="A picture containing text, sky, outdoor, water&#10;&#10;Description automatically generated">
            <a:extLst>
              <a:ext uri="{FF2B5EF4-FFF2-40B4-BE49-F238E27FC236}">
                <a16:creationId xmlns:a16="http://schemas.microsoft.com/office/drawing/2014/main" id="{1B020440-B699-446C-929B-2E198F828C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3A882A-6D70-4DD4-94E3-B09CD2BC85D9}"/>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37D7ED55-BC58-4884-818C-5592D1E5CBAD}"/>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a:t>Elválasztó oldal minta 1.</a:t>
            </a:r>
          </a:p>
        </p:txBody>
      </p:sp>
      <p:pic>
        <p:nvPicPr>
          <p:cNvPr id="7" name="Ábra 16">
            <a:extLst>
              <a:ext uri="{FF2B5EF4-FFF2-40B4-BE49-F238E27FC236}">
                <a16:creationId xmlns:a16="http://schemas.microsoft.com/office/drawing/2014/main" id="{433DA3B5-2F59-7B27-34AB-9F8F623CE13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474800" y="416537"/>
            <a:ext cx="802800" cy="774465"/>
          </a:xfrm>
          <a:prstGeom prst="rect">
            <a:avLst/>
          </a:prstGeom>
        </p:spPr>
      </p:pic>
    </p:spTree>
    <p:extLst>
      <p:ext uri="{BB962C8B-B14F-4D97-AF65-F5344CB8AC3E}">
        <p14:creationId xmlns:p14="http://schemas.microsoft.com/office/powerpoint/2010/main" val="382373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eparator 1.">
    <p:spTree>
      <p:nvGrpSpPr>
        <p:cNvPr id="1" name=""/>
        <p:cNvGrpSpPr/>
        <p:nvPr/>
      </p:nvGrpSpPr>
      <p:grpSpPr>
        <a:xfrm>
          <a:off x="0" y="0"/>
          <a:ext cx="0" cy="0"/>
          <a:chOff x="0" y="0"/>
          <a:chExt cx="0" cy="0"/>
        </a:xfrm>
      </p:grpSpPr>
      <p:pic>
        <p:nvPicPr>
          <p:cNvPr id="13" name="Picture 12" descr="A picture containing text, sky, outdoor, water&#10;&#10;Description automatically generated">
            <a:extLst>
              <a:ext uri="{FF2B5EF4-FFF2-40B4-BE49-F238E27FC236}">
                <a16:creationId xmlns:a16="http://schemas.microsoft.com/office/drawing/2014/main" id="{1B020440-B699-446C-929B-2E198F828C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3A882A-6D70-4DD4-94E3-B09CD2BC85D9}"/>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37D7ED55-BC58-4884-818C-5592D1E5CBAD}"/>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1.</a:t>
            </a:r>
          </a:p>
        </p:txBody>
      </p:sp>
      <p:pic>
        <p:nvPicPr>
          <p:cNvPr id="7" name="Ábra 16">
            <a:extLst>
              <a:ext uri="{FF2B5EF4-FFF2-40B4-BE49-F238E27FC236}">
                <a16:creationId xmlns:a16="http://schemas.microsoft.com/office/drawing/2014/main" id="{433DA3B5-2F59-7B27-34AB-9F8F623CE13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6461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parator 2.">
    <p:spTree>
      <p:nvGrpSpPr>
        <p:cNvPr id="1" name=""/>
        <p:cNvGrpSpPr/>
        <p:nvPr/>
      </p:nvGrpSpPr>
      <p:grpSpPr>
        <a:xfrm>
          <a:off x="0" y="0"/>
          <a:ext cx="0" cy="0"/>
          <a:chOff x="0" y="0"/>
          <a:chExt cx="0" cy="0"/>
        </a:xfrm>
      </p:grpSpPr>
      <p:pic>
        <p:nvPicPr>
          <p:cNvPr id="15" name="Picture 14" descr="A picture containing text, outdoor, building, white&#10;&#10;Description automatically generated">
            <a:extLst>
              <a:ext uri="{FF2B5EF4-FFF2-40B4-BE49-F238E27FC236}">
                <a16:creationId xmlns:a16="http://schemas.microsoft.com/office/drawing/2014/main" id="{C32AAE30-FED4-40EF-A66C-EDEFA5DC7E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5">
            <a:extLst>
              <a:ext uri="{FF2B5EF4-FFF2-40B4-BE49-F238E27FC236}">
                <a16:creationId xmlns:a16="http://schemas.microsoft.com/office/drawing/2014/main" id="{9443372E-67FC-45D7-A1A8-1531B18A1C42}"/>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2" name="Szöveg helye 9">
            <a:extLst>
              <a:ext uri="{FF2B5EF4-FFF2-40B4-BE49-F238E27FC236}">
                <a16:creationId xmlns:a16="http://schemas.microsoft.com/office/drawing/2014/main" id="{56E37691-90FA-447C-BDFF-0E53C531ED58}"/>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2.</a:t>
            </a:r>
          </a:p>
        </p:txBody>
      </p:sp>
      <p:pic>
        <p:nvPicPr>
          <p:cNvPr id="13" name="Picture 12" descr="A picture containing text, outdoor, sky, water&#10;&#10;Description automatically generated" hidden="1">
            <a:extLst>
              <a:ext uri="{FF2B5EF4-FFF2-40B4-BE49-F238E27FC236}">
                <a16:creationId xmlns:a16="http://schemas.microsoft.com/office/drawing/2014/main" id="{9128C45F-4B6A-4D98-9694-3D4BBAE106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a:stretch/>
        </p:blipFill>
        <p:spPr>
          <a:xfrm>
            <a:off x="0" y="0"/>
            <a:ext cx="12192000" cy="6858000"/>
          </a:xfrm>
          <a:prstGeom prst="rect">
            <a:avLst/>
          </a:prstGeom>
        </p:spPr>
      </p:pic>
      <p:pic>
        <p:nvPicPr>
          <p:cNvPr id="7" name="Ábra 16">
            <a:extLst>
              <a:ext uri="{FF2B5EF4-FFF2-40B4-BE49-F238E27FC236}">
                <a16:creationId xmlns:a16="http://schemas.microsoft.com/office/drawing/2014/main" id="{12D88829-69F1-1AF7-F709-D9847646810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28086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3.">
    <p:spTree>
      <p:nvGrpSpPr>
        <p:cNvPr id="1" name=""/>
        <p:cNvGrpSpPr/>
        <p:nvPr/>
      </p:nvGrpSpPr>
      <p:grpSpPr>
        <a:xfrm>
          <a:off x="0" y="0"/>
          <a:ext cx="0" cy="0"/>
          <a:chOff x="0" y="0"/>
          <a:chExt cx="0" cy="0"/>
        </a:xfrm>
      </p:grpSpPr>
      <p:pic>
        <p:nvPicPr>
          <p:cNvPr id="16" name="Picture 15" descr="A picture containing text, outdoor, sky, building&#10;&#10;Description automatically generated">
            <a:extLst>
              <a:ext uri="{FF2B5EF4-FFF2-40B4-BE49-F238E27FC236}">
                <a16:creationId xmlns:a16="http://schemas.microsoft.com/office/drawing/2014/main" id="{6DAA67A7-4EBF-488D-A59C-01B3CFC69E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5">
            <a:extLst>
              <a:ext uri="{FF2B5EF4-FFF2-40B4-BE49-F238E27FC236}">
                <a16:creationId xmlns:a16="http://schemas.microsoft.com/office/drawing/2014/main" id="{D60C41D9-A7DC-44B2-8C88-E818028D0ADD}"/>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3" name="Szöveg helye 9">
            <a:extLst>
              <a:ext uri="{FF2B5EF4-FFF2-40B4-BE49-F238E27FC236}">
                <a16:creationId xmlns:a16="http://schemas.microsoft.com/office/drawing/2014/main" id="{57E6FADB-26D3-4512-8AA7-4E0A6C7F20D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3.</a:t>
            </a:r>
          </a:p>
        </p:txBody>
      </p:sp>
      <p:pic>
        <p:nvPicPr>
          <p:cNvPr id="6" name="Ábra 16">
            <a:extLst>
              <a:ext uri="{FF2B5EF4-FFF2-40B4-BE49-F238E27FC236}">
                <a16:creationId xmlns:a16="http://schemas.microsoft.com/office/drawing/2014/main" id="{51957D02-32B4-8A6C-11DB-FC8864827E6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45389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álasztó oldal minta 4.">
    <p:spTree>
      <p:nvGrpSpPr>
        <p:cNvPr id="1" name=""/>
        <p:cNvGrpSpPr/>
        <p:nvPr/>
      </p:nvGrpSpPr>
      <p:grpSpPr>
        <a:xfrm>
          <a:off x="0" y="0"/>
          <a:ext cx="0" cy="0"/>
          <a:chOff x="0" y="0"/>
          <a:chExt cx="0" cy="0"/>
        </a:xfrm>
      </p:grpSpPr>
      <p:pic>
        <p:nvPicPr>
          <p:cNvPr id="7" name="Picture 6" descr="A picture containing sky, outdoor, building, day&#10;&#10;Description automatically generated">
            <a:extLst>
              <a:ext uri="{FF2B5EF4-FFF2-40B4-BE49-F238E27FC236}">
                <a16:creationId xmlns:a16="http://schemas.microsoft.com/office/drawing/2014/main" id="{646B88A1-F7A8-4C09-869C-416B459B6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5">
            <a:extLst>
              <a:ext uri="{FF2B5EF4-FFF2-40B4-BE49-F238E27FC236}">
                <a16:creationId xmlns:a16="http://schemas.microsoft.com/office/drawing/2014/main" id="{C4CED2B2-F4DB-49F5-A865-F2DEEBE8B062}"/>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9B3D5B59-C7FC-4D59-9CF3-32D68FDAC5E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4.</a:t>
            </a:r>
          </a:p>
        </p:txBody>
      </p:sp>
      <p:pic>
        <p:nvPicPr>
          <p:cNvPr id="6" name="Ábra 16">
            <a:extLst>
              <a:ext uri="{FF2B5EF4-FFF2-40B4-BE49-F238E27FC236}">
                <a16:creationId xmlns:a16="http://schemas.microsoft.com/office/drawing/2014/main" id="{098568A8-A0B7-12CB-384C-AC1BCC40EAE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6619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eparator 5.">
    <p:spTree>
      <p:nvGrpSpPr>
        <p:cNvPr id="1" name=""/>
        <p:cNvGrpSpPr/>
        <p:nvPr/>
      </p:nvGrpSpPr>
      <p:grpSpPr>
        <a:xfrm>
          <a:off x="0" y="0"/>
          <a:ext cx="0" cy="0"/>
          <a:chOff x="0" y="0"/>
          <a:chExt cx="0" cy="0"/>
        </a:xfrm>
      </p:grpSpPr>
      <p:pic>
        <p:nvPicPr>
          <p:cNvPr id="6" name="Picture 5" descr="A picture containing outdoor, building, old&#10;&#10;Description automatically generated">
            <a:extLst>
              <a:ext uri="{FF2B5EF4-FFF2-40B4-BE49-F238E27FC236}">
                <a16:creationId xmlns:a16="http://schemas.microsoft.com/office/drawing/2014/main" id="{6C9E8CA0-99E6-4AD5-B0BC-E3C4453FAB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5">
            <a:extLst>
              <a:ext uri="{FF2B5EF4-FFF2-40B4-BE49-F238E27FC236}">
                <a16:creationId xmlns:a16="http://schemas.microsoft.com/office/drawing/2014/main" id="{D089B7D2-12FE-4FC8-8F6F-1531328BC98E}"/>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8" name="Szöveg helye 9">
            <a:extLst>
              <a:ext uri="{FF2B5EF4-FFF2-40B4-BE49-F238E27FC236}">
                <a16:creationId xmlns:a16="http://schemas.microsoft.com/office/drawing/2014/main" id="{F22C6B58-D113-4A62-90E1-92A195975C6A}"/>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5.</a:t>
            </a:r>
          </a:p>
        </p:txBody>
      </p:sp>
      <p:pic>
        <p:nvPicPr>
          <p:cNvPr id="9" name="Ábra 16">
            <a:extLst>
              <a:ext uri="{FF2B5EF4-FFF2-40B4-BE49-F238E27FC236}">
                <a16:creationId xmlns:a16="http://schemas.microsoft.com/office/drawing/2014/main" id="{E0FD7D9C-C6DE-053E-8EE9-A224F4C21BE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9769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eparator 6.">
    <p:spTree>
      <p:nvGrpSpPr>
        <p:cNvPr id="1" name=""/>
        <p:cNvGrpSpPr/>
        <p:nvPr/>
      </p:nvGrpSpPr>
      <p:grpSpPr>
        <a:xfrm>
          <a:off x="0" y="0"/>
          <a:ext cx="0" cy="0"/>
          <a:chOff x="0" y="0"/>
          <a:chExt cx="0" cy="0"/>
        </a:xfrm>
      </p:grpSpPr>
      <p:pic>
        <p:nvPicPr>
          <p:cNvPr id="9" name="Picture 8" descr="A picture containing outdoor, building, white, old&#10;&#10;Description automatically generated">
            <a:extLst>
              <a:ext uri="{FF2B5EF4-FFF2-40B4-BE49-F238E27FC236}">
                <a16:creationId xmlns:a16="http://schemas.microsoft.com/office/drawing/2014/main" id="{B7DAD1B2-9F74-4D9C-8E4A-BB8B481B82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5">
            <a:extLst>
              <a:ext uri="{FF2B5EF4-FFF2-40B4-BE49-F238E27FC236}">
                <a16:creationId xmlns:a16="http://schemas.microsoft.com/office/drawing/2014/main" id="{5D1F4D7D-2C80-4F74-A66B-AB054F5E8633}"/>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A148E056-4D85-45CA-BDA7-F128AE398CFE}"/>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dirty="0" err="1"/>
              <a:t>Chapter</a:t>
            </a:r>
            <a:r>
              <a:rPr lang="hu-HU" dirty="0"/>
              <a:t> </a:t>
            </a:r>
            <a:r>
              <a:rPr lang="hu-HU" dirty="0" err="1"/>
              <a:t>separator</a:t>
            </a:r>
            <a:r>
              <a:rPr lang="hu-HU" dirty="0"/>
              <a:t> 6.</a:t>
            </a:r>
          </a:p>
          <a:p>
            <a:pPr lvl="0"/>
            <a:r>
              <a:rPr lang="hu-HU" dirty="0"/>
              <a:t>.</a:t>
            </a:r>
          </a:p>
        </p:txBody>
      </p:sp>
      <p:pic>
        <p:nvPicPr>
          <p:cNvPr id="6" name="Ábra 16">
            <a:extLst>
              <a:ext uri="{FF2B5EF4-FFF2-40B4-BE49-F238E27FC236}">
                <a16:creationId xmlns:a16="http://schemas.microsoft.com/office/drawing/2014/main" id="{066F6C8D-E5A4-5D26-5B13-5BD3FD9EFAE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99022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524DB-50BE-4770-A5D8-E8B0F70CAA10}"/>
              </a:ext>
            </a:extLst>
          </p:cNvPr>
          <p:cNvSpPr>
            <a:spLocks noGrp="1"/>
          </p:cNvSpPr>
          <p:nvPr>
            <p:ph type="title"/>
          </p:nvPr>
        </p:nvSpPr>
        <p:spPr>
          <a:xfrm>
            <a:off x="822994"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u-HU" dirty="0"/>
          </a:p>
        </p:txBody>
      </p:sp>
      <p:sp>
        <p:nvSpPr>
          <p:cNvPr id="3" name="Text Placeholder 2">
            <a:extLst>
              <a:ext uri="{FF2B5EF4-FFF2-40B4-BE49-F238E27FC236}">
                <a16:creationId xmlns:a16="http://schemas.microsoft.com/office/drawing/2014/main" id="{80687685-64C5-4658-9077-896139AAD9C5}"/>
              </a:ext>
            </a:extLst>
          </p:cNvPr>
          <p:cNvSpPr>
            <a:spLocks noGrp="1"/>
          </p:cNvSpPr>
          <p:nvPr>
            <p:ph type="body" idx="1"/>
          </p:nvPr>
        </p:nvSpPr>
        <p:spPr>
          <a:xfrm>
            <a:off x="814973"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5501DF0D-15D3-42BA-90B6-7DA8D3DC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9EDDDD90-AB0C-4602-91C8-25275B45CDEF}" type="slidenum">
              <a:rPr lang="hu-HU" smtClean="0"/>
              <a:pPr/>
              <a:t>‹#›</a:t>
            </a:fld>
            <a:endParaRPr lang="hu-HU" dirty="0"/>
          </a:p>
        </p:txBody>
      </p:sp>
    </p:spTree>
    <p:extLst>
      <p:ext uri="{BB962C8B-B14F-4D97-AF65-F5344CB8AC3E}">
        <p14:creationId xmlns:p14="http://schemas.microsoft.com/office/powerpoint/2010/main" val="1339901279"/>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5" r:id="rId3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5768" userDrawn="1">
          <p15:clr>
            <a:srgbClr val="F26B43"/>
          </p15:clr>
        </p15:guide>
        <p15:guide id="3" orient="horz" pos="3906" userDrawn="1">
          <p15:clr>
            <a:srgbClr val="F26B43"/>
          </p15:clr>
        </p15:guide>
        <p15:guide id="4" orient="horz" pos="754" userDrawn="1">
          <p15:clr>
            <a:srgbClr val="F26B43"/>
          </p15:clr>
        </p15:guide>
        <p15:guide id="5" pos="3795" userDrawn="1">
          <p15:clr>
            <a:srgbClr val="F26B43"/>
          </p15:clr>
        </p15:guide>
        <p15:guide id="6" pos="37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px-trackbond.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icmagroup.org/fintech-and-digitalisation/fintech-resources/tracker-of-new-fintech-applications-in-bond-markets/" TargetMode="Externa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www.hkma.gov.hk/media/eng/publication-and-research/research/research-memorandums/2023/RM04-2023.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cb.europa.eu/press/financial-stability-publications/macroprudential-bulletin/html/ecb.mpbu202604_03.en.html#toc5"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sianbondsonline.adb.org/events/2025/42nd-abmf-meeting/sf-13feb-session4-akema.pdf" TargetMode="External"/><Relationship Id="rId4" Type="http://schemas.openxmlformats.org/officeDocument/2006/relationships/hyperlink" Target="https://www.hitachi.com/en/press/articles/2023/11/11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jpx-trackbond.com/" TargetMode="Externa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jpx-trackbond.com/"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B4E-688F-491C-98CE-E6553ED75DA1}"/>
              </a:ext>
            </a:extLst>
          </p:cNvPr>
          <p:cNvSpPr>
            <a:spLocks noGrp="1"/>
          </p:cNvSpPr>
          <p:nvPr>
            <p:ph type="ctrTitle"/>
          </p:nvPr>
        </p:nvSpPr>
        <p:spPr>
          <a:xfrm>
            <a:off x="804593" y="244159"/>
            <a:ext cx="8568007" cy="943023"/>
          </a:xfrm>
        </p:spPr>
        <p:txBody>
          <a:bodyPr>
            <a:normAutofit/>
          </a:bodyPr>
          <a:lstStyle/>
          <a:p>
            <a:r>
              <a:rPr lang="en-GB" noProof="0" dirty="0"/>
              <a:t>Digitalisation and Government Bond</a:t>
            </a:r>
          </a:p>
        </p:txBody>
      </p:sp>
      <p:sp>
        <p:nvSpPr>
          <p:cNvPr id="5" name="Subtitle 4">
            <a:extLst>
              <a:ext uri="{FF2B5EF4-FFF2-40B4-BE49-F238E27FC236}">
                <a16:creationId xmlns:a16="http://schemas.microsoft.com/office/drawing/2014/main" id="{710E0E87-3138-42B3-AC31-E7D8E90F7FE9}"/>
              </a:ext>
            </a:extLst>
          </p:cNvPr>
          <p:cNvSpPr>
            <a:spLocks noGrp="1"/>
          </p:cNvSpPr>
          <p:nvPr>
            <p:ph type="subTitle" idx="1"/>
          </p:nvPr>
        </p:nvSpPr>
        <p:spPr>
          <a:xfrm>
            <a:off x="811043" y="1395943"/>
            <a:ext cx="8561557" cy="780727"/>
          </a:xfrm>
        </p:spPr>
        <p:txBody>
          <a:bodyPr>
            <a:normAutofit fontScale="77500" lnSpcReduction="20000"/>
          </a:bodyPr>
          <a:lstStyle/>
          <a:p>
            <a:r>
              <a:rPr lang="hu-HU" noProof="0" dirty="0"/>
              <a:t>Dr. Pál Péter Kolozsi, </a:t>
            </a:r>
            <a:r>
              <a:rPr lang="en-US" dirty="0"/>
              <a:t>Government Debt Management Agency </a:t>
            </a:r>
            <a:r>
              <a:rPr lang="hu-HU" dirty="0" err="1"/>
              <a:t>Pte</a:t>
            </a:r>
            <a:r>
              <a:rPr lang="hu-HU" dirty="0"/>
              <a:t>. Ltd. (ÁKK)</a:t>
            </a:r>
          </a:p>
          <a:p>
            <a:endParaRPr lang="hu-HU" noProof="0" dirty="0"/>
          </a:p>
          <a:p>
            <a:r>
              <a:rPr lang="en-US" dirty="0"/>
              <a:t>8th Budapest Public Finance Seminar: Sovereign Money</a:t>
            </a:r>
            <a:r>
              <a:rPr lang="hu-HU" dirty="0"/>
              <a:t>, 13 May </a:t>
            </a:r>
            <a:r>
              <a:rPr lang="en-GB" noProof="0" dirty="0"/>
              <a:t>2026</a:t>
            </a:r>
          </a:p>
        </p:txBody>
      </p:sp>
    </p:spTree>
    <p:extLst>
      <p:ext uri="{BB962C8B-B14F-4D97-AF65-F5344CB8AC3E}">
        <p14:creationId xmlns:p14="http://schemas.microsoft.com/office/powerpoint/2010/main" val="18478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26-07CC-64D9-3691-84732CD68FA1}"/>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EB9E9C55-2EF0-3CD1-6345-7A282DD03590}"/>
              </a:ext>
            </a:extLst>
          </p:cNvPr>
          <p:cNvSpPr>
            <a:spLocks noGrp="1"/>
          </p:cNvSpPr>
          <p:nvPr>
            <p:ph type="ctrTitle"/>
          </p:nvPr>
        </p:nvSpPr>
        <p:spPr/>
        <p:txBody>
          <a:bodyPr>
            <a:normAutofit/>
          </a:bodyPr>
          <a:lstStyle/>
          <a:p>
            <a:r>
              <a:rPr lang="en-GB" noProof="0" dirty="0"/>
              <a:t>CASE </a:t>
            </a:r>
            <a:r>
              <a:rPr lang="en-GB" noProof="0" dirty="0" err="1"/>
              <a:t>STUDy</a:t>
            </a:r>
            <a:r>
              <a:rPr lang="en-GB" noProof="0" dirty="0"/>
              <a:t>: Hitachi (2024)</a:t>
            </a:r>
            <a:br>
              <a:rPr lang="en-GB" noProof="0" dirty="0"/>
            </a:br>
            <a:r>
              <a:rPr lang="en-GB" noProof="0" dirty="0"/>
              <a:t>The Green tracking hub website</a:t>
            </a:r>
          </a:p>
        </p:txBody>
      </p:sp>
      <p:sp>
        <p:nvSpPr>
          <p:cNvPr id="7" name="Dia számának helye 3">
            <a:extLst>
              <a:ext uri="{FF2B5EF4-FFF2-40B4-BE49-F238E27FC236}">
                <a16:creationId xmlns:a16="http://schemas.microsoft.com/office/drawing/2014/main" id="{4EBF771A-A354-D0A3-6909-F825DFB7230F}"/>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10</a:t>
            </a:fld>
            <a:endParaRPr lang="en-GB" noProof="0" dirty="0"/>
          </a:p>
        </p:txBody>
      </p:sp>
      <p:sp>
        <p:nvSpPr>
          <p:cNvPr id="3" name="Szövegdoboz 2">
            <a:extLst>
              <a:ext uri="{FF2B5EF4-FFF2-40B4-BE49-F238E27FC236}">
                <a16:creationId xmlns:a16="http://schemas.microsoft.com/office/drawing/2014/main" id="{249E377C-44B4-E910-B3DC-9BC0C3954D73}"/>
              </a:ext>
            </a:extLst>
          </p:cNvPr>
          <p:cNvSpPr txBox="1"/>
          <p:nvPr/>
        </p:nvSpPr>
        <p:spPr>
          <a:xfrm>
            <a:off x="866240" y="6399061"/>
            <a:ext cx="6093068" cy="215444"/>
          </a:xfrm>
          <a:prstGeom prst="rect">
            <a:avLst/>
          </a:prstGeom>
          <a:noFill/>
        </p:spPr>
        <p:txBody>
          <a:bodyPr wrap="square">
            <a:spAutoFit/>
          </a:bodyPr>
          <a:lstStyle/>
          <a:p>
            <a:r>
              <a:rPr lang="hu-HU" sz="800" dirty="0" err="1"/>
              <a:t>Source</a:t>
            </a:r>
            <a:r>
              <a:rPr lang="hu-HU" sz="800" dirty="0"/>
              <a:t>: </a:t>
            </a:r>
            <a:r>
              <a:rPr lang="hu-HU" sz="800" dirty="0">
                <a:hlinkClick r:id="rId3"/>
              </a:rPr>
              <a:t>https://jpx-trackbond.com/</a:t>
            </a:r>
            <a:r>
              <a:rPr lang="hu-HU" sz="800" dirty="0"/>
              <a:t> </a:t>
            </a:r>
          </a:p>
        </p:txBody>
      </p:sp>
      <p:pic>
        <p:nvPicPr>
          <p:cNvPr id="4" name="Kép 3">
            <a:extLst>
              <a:ext uri="{FF2B5EF4-FFF2-40B4-BE49-F238E27FC236}">
                <a16:creationId xmlns:a16="http://schemas.microsoft.com/office/drawing/2014/main" id="{5BD01A9D-8EA1-4DE3-41DF-893AA90658F1}"/>
              </a:ext>
            </a:extLst>
          </p:cNvPr>
          <p:cNvPicPr>
            <a:picLocks noChangeAspect="1"/>
          </p:cNvPicPr>
          <p:nvPr/>
        </p:nvPicPr>
        <p:blipFill>
          <a:blip r:embed="rId4"/>
          <a:stretch>
            <a:fillRect/>
          </a:stretch>
        </p:blipFill>
        <p:spPr>
          <a:xfrm>
            <a:off x="866240" y="1402782"/>
            <a:ext cx="8907680" cy="4996279"/>
          </a:xfrm>
          <a:prstGeom prst="rect">
            <a:avLst/>
          </a:prstGeom>
          <a:ln>
            <a:solidFill>
              <a:schemeClr val="bg1">
                <a:lumMod val="65000"/>
              </a:schemeClr>
            </a:solidFill>
          </a:ln>
        </p:spPr>
      </p:pic>
      <p:sp>
        <p:nvSpPr>
          <p:cNvPr id="5" name="Téglalap 4">
            <a:extLst>
              <a:ext uri="{FF2B5EF4-FFF2-40B4-BE49-F238E27FC236}">
                <a16:creationId xmlns:a16="http://schemas.microsoft.com/office/drawing/2014/main" id="{F5FF6E9E-4DD3-7D6E-9A29-659A22621C36}"/>
              </a:ext>
            </a:extLst>
          </p:cNvPr>
          <p:cNvSpPr/>
          <p:nvPr/>
        </p:nvSpPr>
        <p:spPr>
          <a:xfrm>
            <a:off x="7030428" y="2123440"/>
            <a:ext cx="1067092" cy="43688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a:extLst>
              <a:ext uri="{FF2B5EF4-FFF2-40B4-BE49-F238E27FC236}">
                <a16:creationId xmlns:a16="http://schemas.microsoft.com/office/drawing/2014/main" id="{5B05033C-84B9-7EB1-9E7F-5664F7EE0A64}"/>
              </a:ext>
            </a:extLst>
          </p:cNvPr>
          <p:cNvSpPr/>
          <p:nvPr/>
        </p:nvSpPr>
        <p:spPr>
          <a:xfrm>
            <a:off x="8859228" y="5344160"/>
            <a:ext cx="1067092" cy="32949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a:extLst>
              <a:ext uri="{FF2B5EF4-FFF2-40B4-BE49-F238E27FC236}">
                <a16:creationId xmlns:a16="http://schemas.microsoft.com/office/drawing/2014/main" id="{511D932A-0901-DD9C-ABFE-90FA8DE68837}"/>
              </a:ext>
            </a:extLst>
          </p:cNvPr>
          <p:cNvSpPr/>
          <p:nvPr/>
        </p:nvSpPr>
        <p:spPr>
          <a:xfrm>
            <a:off x="2263974" y="1306778"/>
            <a:ext cx="1067092" cy="329498"/>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a:extLst>
              <a:ext uri="{FF2B5EF4-FFF2-40B4-BE49-F238E27FC236}">
                <a16:creationId xmlns:a16="http://schemas.microsoft.com/office/drawing/2014/main" id="{E17089A7-2EE0-26E8-1269-01798CD3476A}"/>
              </a:ext>
            </a:extLst>
          </p:cNvPr>
          <p:cNvSpPr/>
          <p:nvPr/>
        </p:nvSpPr>
        <p:spPr>
          <a:xfrm>
            <a:off x="2173948" y="1958690"/>
            <a:ext cx="3180080" cy="601629"/>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5213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7963E-F968-3FA0-9C96-BF72EB88B67A}"/>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A804AE9-CD5B-89D5-4721-4BA81F949FA7}"/>
              </a:ext>
            </a:extLst>
          </p:cNvPr>
          <p:cNvSpPr>
            <a:spLocks noGrp="1"/>
          </p:cNvSpPr>
          <p:nvPr>
            <p:ph type="ctrTitle"/>
          </p:nvPr>
        </p:nvSpPr>
        <p:spPr/>
        <p:txBody>
          <a:bodyPr>
            <a:normAutofit/>
          </a:bodyPr>
          <a:lstStyle/>
          <a:p>
            <a:r>
              <a:rPr lang="en-GB" dirty="0"/>
              <a:t>Potential Future use of tokenised bonds in ESG landscape</a:t>
            </a:r>
          </a:p>
        </p:txBody>
      </p:sp>
      <p:sp>
        <p:nvSpPr>
          <p:cNvPr id="7" name="Dia számának helye 3">
            <a:extLst>
              <a:ext uri="{FF2B5EF4-FFF2-40B4-BE49-F238E27FC236}">
                <a16:creationId xmlns:a16="http://schemas.microsoft.com/office/drawing/2014/main" id="{7B37CF06-6F6B-CFD4-92B2-C2935AED0F53}"/>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11</a:t>
            </a:fld>
            <a:endParaRPr lang="en-GB" noProof="0" dirty="0"/>
          </a:p>
        </p:txBody>
      </p:sp>
      <p:sp>
        <p:nvSpPr>
          <p:cNvPr id="3" name="Téglalap 2">
            <a:extLst>
              <a:ext uri="{FF2B5EF4-FFF2-40B4-BE49-F238E27FC236}">
                <a16:creationId xmlns:a16="http://schemas.microsoft.com/office/drawing/2014/main" id="{63EB39DD-48D7-E604-E515-BA3690DF4897}"/>
              </a:ext>
            </a:extLst>
          </p:cNvPr>
          <p:cNvSpPr/>
          <p:nvPr/>
        </p:nvSpPr>
        <p:spPr>
          <a:xfrm>
            <a:off x="884411" y="1313231"/>
            <a:ext cx="710953" cy="2552714"/>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noProof="0" dirty="0"/>
              <a:t>Opportunities</a:t>
            </a:r>
          </a:p>
        </p:txBody>
      </p:sp>
      <p:sp>
        <p:nvSpPr>
          <p:cNvPr id="4" name="Téglalap 3">
            <a:extLst>
              <a:ext uri="{FF2B5EF4-FFF2-40B4-BE49-F238E27FC236}">
                <a16:creationId xmlns:a16="http://schemas.microsoft.com/office/drawing/2014/main" id="{9787D688-995E-1767-C183-8E221ED5BEBE}"/>
              </a:ext>
            </a:extLst>
          </p:cNvPr>
          <p:cNvSpPr/>
          <p:nvPr/>
        </p:nvSpPr>
        <p:spPr>
          <a:xfrm>
            <a:off x="876325" y="4008684"/>
            <a:ext cx="710953" cy="2010151"/>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noProof="0" dirty="0"/>
              <a:t>Challenges</a:t>
            </a:r>
          </a:p>
        </p:txBody>
      </p:sp>
      <p:sp>
        <p:nvSpPr>
          <p:cNvPr id="5" name="Téglalap 4">
            <a:extLst>
              <a:ext uri="{FF2B5EF4-FFF2-40B4-BE49-F238E27FC236}">
                <a16:creationId xmlns:a16="http://schemas.microsoft.com/office/drawing/2014/main" id="{228C17C4-8ACB-596D-2B54-CD7736E5A328}"/>
              </a:ext>
            </a:extLst>
          </p:cNvPr>
          <p:cNvSpPr/>
          <p:nvPr/>
        </p:nvSpPr>
        <p:spPr>
          <a:xfrm>
            <a:off x="1736203" y="1313231"/>
            <a:ext cx="7477245" cy="255271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tx2"/>
              </a:buClr>
              <a:buFont typeface="Arial" panose="020B0604020202020204" pitchFamily="34" charset="0"/>
              <a:buChar char="•"/>
            </a:pPr>
            <a:r>
              <a:rPr lang="en-GB" sz="1200" dirty="0">
                <a:solidFill>
                  <a:schemeClr val="tx1"/>
                </a:solidFill>
              </a:rPr>
              <a:t>S</a:t>
            </a:r>
            <a:r>
              <a:rPr lang="en-GB" sz="1200" noProof="0" dirty="0">
                <a:solidFill>
                  <a:schemeClr val="tx1"/>
                </a:solidFill>
              </a:rPr>
              <a:t>mart contracts can automate ESG data monitoring and compliance checks, enabling real-time assessment of sustainability performance and automated execution of coupon adjustments (e.g. in case of sustainability-lined bond</a:t>
            </a:r>
            <a:r>
              <a:rPr lang="en-GB" sz="1200" baseline="30000" noProof="0" dirty="0">
                <a:solidFill>
                  <a:schemeClr val="tx1"/>
                </a:solidFill>
              </a:rPr>
              <a:t>1</a:t>
            </a:r>
            <a:r>
              <a:rPr lang="en-GB" sz="1200" noProof="0" dirty="0">
                <a:solidFill>
                  <a:schemeClr val="tx1"/>
                </a:solidFill>
              </a:rPr>
              <a:t>).</a:t>
            </a:r>
          </a:p>
          <a:p>
            <a:pPr marL="285750" indent="-285750">
              <a:buClr>
                <a:schemeClr val="tx2"/>
              </a:buClr>
              <a:buFont typeface="Arial" panose="020B0604020202020204" pitchFamily="34" charset="0"/>
              <a:buChar char="•"/>
            </a:pPr>
            <a:endParaRPr lang="en-GB" sz="1200" noProof="0" dirty="0">
              <a:solidFill>
                <a:schemeClr val="tx1"/>
              </a:solidFill>
            </a:endParaRPr>
          </a:p>
          <a:p>
            <a:pPr marL="285750" indent="-285750">
              <a:buClr>
                <a:schemeClr val="tx2"/>
              </a:buClr>
              <a:buFont typeface="Arial" panose="020B0604020202020204" pitchFamily="34" charset="0"/>
              <a:buChar char="•"/>
            </a:pPr>
            <a:r>
              <a:rPr lang="en-GB" sz="1200" noProof="0" dirty="0">
                <a:solidFill>
                  <a:schemeClr val="tx1"/>
                </a:solidFill>
              </a:rPr>
              <a:t>Once the infrastructure and technology are developed, annual reporting would become less time-consuming and costly, as reports could be generated automatically.</a:t>
            </a:r>
          </a:p>
          <a:p>
            <a:pPr marL="285750" indent="-285750">
              <a:buClr>
                <a:schemeClr val="tx2"/>
              </a:buClr>
              <a:buFont typeface="Arial" panose="020B0604020202020204" pitchFamily="34" charset="0"/>
              <a:buChar char="•"/>
            </a:pPr>
            <a:endParaRPr lang="en-GB" sz="1200" noProof="0" dirty="0">
              <a:solidFill>
                <a:schemeClr val="tx1"/>
              </a:solidFill>
            </a:endParaRPr>
          </a:p>
          <a:p>
            <a:pPr marL="285750" indent="-285750">
              <a:buClr>
                <a:schemeClr val="tx2"/>
              </a:buClr>
              <a:buFont typeface="Arial" panose="020B0604020202020204" pitchFamily="34" charset="0"/>
              <a:buChar char="•"/>
            </a:pPr>
            <a:r>
              <a:rPr lang="en-GB" sz="1200" noProof="0" dirty="0">
                <a:solidFill>
                  <a:schemeClr val="tx1"/>
                </a:solidFill>
              </a:rPr>
              <a:t>With hubs such as Green Tracking Hubs, data could be aggregated on a single platform, making it easier for investors to access and analyse information (improving transparency, comparability).</a:t>
            </a:r>
          </a:p>
          <a:p>
            <a:pPr marL="285750" indent="-285750">
              <a:buClr>
                <a:schemeClr val="tx2"/>
              </a:buClr>
              <a:buFont typeface="Arial" panose="020B0604020202020204" pitchFamily="34" charset="0"/>
              <a:buChar char="•"/>
            </a:pPr>
            <a:endParaRPr lang="en-GB" sz="1200" noProof="0" dirty="0">
              <a:solidFill>
                <a:schemeClr val="tx1"/>
              </a:solidFill>
            </a:endParaRPr>
          </a:p>
          <a:p>
            <a:pPr marL="285750" indent="-285750">
              <a:buClr>
                <a:schemeClr val="tx2"/>
              </a:buClr>
              <a:buFont typeface="Arial" panose="020B0604020202020204" pitchFamily="34" charset="0"/>
              <a:buChar char="•"/>
            </a:pPr>
            <a:r>
              <a:rPr lang="en-GB" sz="1200" noProof="0" dirty="0">
                <a:solidFill>
                  <a:schemeClr val="tx1"/>
                </a:solidFill>
              </a:rPr>
              <a:t>The impact of certain projects (e.g. solar panels) can last their entire lifecycle,</a:t>
            </a:r>
            <a:r>
              <a:rPr lang="hu-HU" sz="1200" noProof="0" dirty="0">
                <a:solidFill>
                  <a:schemeClr val="tx1"/>
                </a:solidFill>
              </a:rPr>
              <a:t> </a:t>
            </a:r>
            <a:r>
              <a:rPr lang="en-GB" sz="1200" noProof="0" dirty="0">
                <a:solidFill>
                  <a:schemeClr val="tx1"/>
                </a:solidFill>
              </a:rPr>
              <a:t>but is often no longer tracked after sustainable bond proceeds are allocated. </a:t>
            </a:r>
            <a:r>
              <a:rPr lang="en-GB" sz="1200" dirty="0">
                <a:solidFill>
                  <a:schemeClr val="tx1"/>
                </a:solidFill>
              </a:rPr>
              <a:t>B</a:t>
            </a:r>
            <a:r>
              <a:rPr lang="en-GB" sz="1200" noProof="0" dirty="0" err="1">
                <a:solidFill>
                  <a:schemeClr val="tx1"/>
                </a:solidFill>
              </a:rPr>
              <a:t>lockchain</a:t>
            </a:r>
            <a:r>
              <a:rPr lang="en-GB" sz="1200" noProof="0" dirty="0">
                <a:solidFill>
                  <a:schemeClr val="tx1"/>
                </a:solidFill>
              </a:rPr>
              <a:t>-based solutions like Green Tracking Hubs could enable continuous lifecycle tracking.</a:t>
            </a:r>
          </a:p>
        </p:txBody>
      </p:sp>
      <p:sp>
        <p:nvSpPr>
          <p:cNvPr id="6" name="Téglalap 5">
            <a:extLst>
              <a:ext uri="{FF2B5EF4-FFF2-40B4-BE49-F238E27FC236}">
                <a16:creationId xmlns:a16="http://schemas.microsoft.com/office/drawing/2014/main" id="{2EEEA7D6-5DF9-0EA2-B763-87817F6784DA}"/>
              </a:ext>
            </a:extLst>
          </p:cNvPr>
          <p:cNvSpPr/>
          <p:nvPr/>
        </p:nvSpPr>
        <p:spPr>
          <a:xfrm>
            <a:off x="1728116" y="4008684"/>
            <a:ext cx="7477245" cy="20101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200" dirty="0">
                <a:solidFill>
                  <a:schemeClr val="tx1"/>
                </a:solidFill>
              </a:rPr>
              <a:t>For sovereign issuers, ESG data availability is often lagged and available at an aggregated level (e.g. annual sovereign emissions statistics) limiting real-time monitoring.</a:t>
            </a:r>
          </a:p>
          <a:p>
            <a:pPr marL="285750" indent="-285750">
              <a:buFont typeface="Arial" panose="020B0604020202020204" pitchFamily="34" charset="0"/>
              <a:buChar char="•"/>
            </a:pPr>
            <a:endParaRPr lang="en-GB" sz="1200" dirty="0">
              <a:solidFill>
                <a:schemeClr val="tx1"/>
              </a:solidFill>
            </a:endParaRPr>
          </a:p>
          <a:p>
            <a:pPr marL="285750" indent="-285750">
              <a:buFont typeface="Arial" panose="020B0604020202020204" pitchFamily="34" charset="0"/>
              <a:buChar char="•"/>
            </a:pPr>
            <a:r>
              <a:rPr lang="en-GB" sz="1200" dirty="0">
                <a:solidFill>
                  <a:schemeClr val="tx1"/>
                </a:solidFill>
              </a:rPr>
              <a:t>Continuous impact monitoring is typically project-specific, which makes it difficult for sovereign issuers to apply at scale, given that they allocate proceeds across a large number and type of projects.</a:t>
            </a:r>
          </a:p>
          <a:p>
            <a:pPr marL="285750" indent="-285750">
              <a:buFont typeface="Arial" panose="020B0604020202020204" pitchFamily="34" charset="0"/>
              <a:buChar char="•"/>
            </a:pPr>
            <a:endParaRPr lang="en-GB" sz="1200" dirty="0">
              <a:solidFill>
                <a:schemeClr val="tx1"/>
              </a:solidFill>
            </a:endParaRPr>
          </a:p>
          <a:p>
            <a:pPr marL="285750" indent="-285750">
              <a:buFont typeface="Arial" panose="020B0604020202020204" pitchFamily="34" charset="0"/>
              <a:buChar char="•"/>
            </a:pPr>
            <a:r>
              <a:rPr lang="en-GB" sz="1200" dirty="0">
                <a:solidFill>
                  <a:schemeClr val="tx1"/>
                </a:solidFill>
              </a:rPr>
              <a:t>Developing additional infrastructure, technology and expertise is costly.</a:t>
            </a:r>
          </a:p>
          <a:p>
            <a:pPr marL="285750" indent="-285750">
              <a:buFont typeface="Arial" panose="020B0604020202020204" pitchFamily="34" charset="0"/>
              <a:buChar char="•"/>
            </a:pPr>
            <a:endParaRPr lang="en-GB" sz="1200" noProof="0" dirty="0">
              <a:solidFill>
                <a:schemeClr val="tx1"/>
              </a:solidFill>
            </a:endParaRPr>
          </a:p>
          <a:p>
            <a:pPr marL="285750" indent="-285750">
              <a:buFont typeface="Arial" panose="020B0604020202020204" pitchFamily="34" charset="0"/>
              <a:buChar char="•"/>
            </a:pPr>
            <a:r>
              <a:rPr lang="en-GB" sz="1200" dirty="0">
                <a:solidFill>
                  <a:schemeClr val="tx1"/>
                </a:solidFill>
              </a:rPr>
              <a:t>High energy demand for digital infrastructure might hamper the credibility of ESG (there are some initiatives aiming to mitigate this problem</a:t>
            </a:r>
            <a:r>
              <a:rPr lang="en-GB" sz="1200" baseline="30000" dirty="0">
                <a:solidFill>
                  <a:schemeClr val="tx1"/>
                </a:solidFill>
              </a:rPr>
              <a:t>2</a:t>
            </a:r>
            <a:r>
              <a:rPr lang="en-GB" sz="1200" dirty="0">
                <a:solidFill>
                  <a:schemeClr val="tx1"/>
                </a:solidFill>
              </a:rPr>
              <a:t>).</a:t>
            </a:r>
            <a:endParaRPr lang="en-GB" sz="1200" noProof="0" dirty="0">
              <a:solidFill>
                <a:schemeClr val="tx1"/>
              </a:solidFill>
            </a:endParaRPr>
          </a:p>
        </p:txBody>
      </p:sp>
      <p:sp>
        <p:nvSpPr>
          <p:cNvPr id="8" name="Szövegdoboz 7">
            <a:extLst>
              <a:ext uri="{FF2B5EF4-FFF2-40B4-BE49-F238E27FC236}">
                <a16:creationId xmlns:a16="http://schemas.microsoft.com/office/drawing/2014/main" id="{E2F46948-FF1C-1DA5-9802-33312BD67FF6}"/>
              </a:ext>
            </a:extLst>
          </p:cNvPr>
          <p:cNvSpPr txBox="1"/>
          <p:nvPr/>
        </p:nvSpPr>
        <p:spPr>
          <a:xfrm>
            <a:off x="831071" y="6080446"/>
            <a:ext cx="8382377" cy="338554"/>
          </a:xfrm>
          <a:prstGeom prst="rect">
            <a:avLst/>
          </a:prstGeom>
          <a:noFill/>
        </p:spPr>
        <p:txBody>
          <a:bodyPr wrap="square">
            <a:spAutoFit/>
          </a:bodyPr>
          <a:lstStyle/>
          <a:p>
            <a:r>
              <a:rPr lang="en-GB" sz="800" baseline="30000" dirty="0"/>
              <a:t>1</a:t>
            </a:r>
            <a:r>
              <a:rPr lang="en-GB" sz="800" dirty="0"/>
              <a:t> </a:t>
            </a:r>
            <a:r>
              <a:rPr lang="en-GB" sz="800" noProof="0" dirty="0"/>
              <a:t>Sustainability-linked bonds (SLBs) link financial terms (e.g. coupon) to predefined sustainability performance targets (SPTs), such as CO₂ reduction. Depending on whether the targets are met, coupon adjustments (step-up/step-down) are triggered.</a:t>
            </a:r>
          </a:p>
        </p:txBody>
      </p:sp>
      <p:sp>
        <p:nvSpPr>
          <p:cNvPr id="10" name="Szövegdoboz 9">
            <a:extLst>
              <a:ext uri="{FF2B5EF4-FFF2-40B4-BE49-F238E27FC236}">
                <a16:creationId xmlns:a16="http://schemas.microsoft.com/office/drawing/2014/main" id="{D31BA8D8-5E67-75F8-ABD5-BF91AC269328}"/>
              </a:ext>
            </a:extLst>
          </p:cNvPr>
          <p:cNvSpPr txBox="1"/>
          <p:nvPr/>
        </p:nvSpPr>
        <p:spPr>
          <a:xfrm>
            <a:off x="822984" y="6339405"/>
            <a:ext cx="8382377" cy="461665"/>
          </a:xfrm>
          <a:prstGeom prst="rect">
            <a:avLst/>
          </a:prstGeom>
          <a:noFill/>
        </p:spPr>
        <p:txBody>
          <a:bodyPr wrap="square">
            <a:spAutoFit/>
          </a:bodyPr>
          <a:lstStyle/>
          <a:p>
            <a:endParaRPr lang="en-GB" sz="800" noProof="0" dirty="0"/>
          </a:p>
          <a:p>
            <a:r>
              <a:rPr lang="en-GB" sz="800" baseline="30000" noProof="0" dirty="0"/>
              <a:t>2</a:t>
            </a:r>
            <a:r>
              <a:rPr lang="en-GB" sz="800" noProof="0" dirty="0"/>
              <a:t> For example SEB and Crédit Agricole CIB’s </a:t>
            </a:r>
            <a:r>
              <a:rPr lang="en-GB" sz="800" noProof="0" dirty="0" err="1"/>
              <a:t>so|bond</a:t>
            </a:r>
            <a:r>
              <a:rPr lang="en-GB" sz="800" noProof="0" dirty="0"/>
              <a:t> platform is a sustainable and open platform for digital bonds built on blockchain technology. The platform aims to improve the environmental footprint of the infrastructures by encouraging participants to minimise their environmental footprint.</a:t>
            </a:r>
            <a:endParaRPr lang="en-GB" sz="800" baseline="30000" noProof="0" dirty="0"/>
          </a:p>
        </p:txBody>
      </p:sp>
    </p:spTree>
    <p:extLst>
      <p:ext uri="{BB962C8B-B14F-4D97-AF65-F5344CB8AC3E}">
        <p14:creationId xmlns:p14="http://schemas.microsoft.com/office/powerpoint/2010/main" val="149134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D81077-28B4-40B7-A043-B56855DFF20D}"/>
              </a:ext>
            </a:extLst>
          </p:cNvPr>
          <p:cNvSpPr>
            <a:spLocks noGrp="1"/>
          </p:cNvSpPr>
          <p:nvPr>
            <p:ph type="body" sz="quarter" idx="10"/>
          </p:nvPr>
        </p:nvSpPr>
        <p:spPr>
          <a:xfrm>
            <a:off x="809579" y="411309"/>
            <a:ext cx="7496933" cy="581602"/>
          </a:xfrm>
        </p:spPr>
        <p:txBody>
          <a:bodyPr/>
          <a:lstStyle/>
          <a:p>
            <a:pPr lvl="0"/>
            <a:r>
              <a:rPr lang="hu-HU" dirty="0"/>
              <a:t>THANK YOU FOR YOUR ATTENTION! </a:t>
            </a:r>
          </a:p>
        </p:txBody>
      </p:sp>
    </p:spTree>
    <p:extLst>
      <p:ext uri="{BB962C8B-B14F-4D97-AF65-F5344CB8AC3E}">
        <p14:creationId xmlns:p14="http://schemas.microsoft.com/office/powerpoint/2010/main" val="29876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DDA18-3CDE-E40F-63FB-7E5C4EC224E3}"/>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5040188A-1536-5735-BF82-A9A2F0A3C99C}"/>
              </a:ext>
            </a:extLst>
          </p:cNvPr>
          <p:cNvSpPr>
            <a:spLocks noGrp="1"/>
          </p:cNvSpPr>
          <p:nvPr>
            <p:ph type="ctrTitle"/>
          </p:nvPr>
        </p:nvSpPr>
        <p:spPr/>
        <p:txBody>
          <a:bodyPr/>
          <a:lstStyle/>
          <a:p>
            <a:r>
              <a:rPr lang="en-GB" dirty="0"/>
              <a:t>Overview and relevance</a:t>
            </a:r>
          </a:p>
        </p:txBody>
      </p:sp>
      <p:sp>
        <p:nvSpPr>
          <p:cNvPr id="4" name="Dia számának helye 3">
            <a:extLst>
              <a:ext uri="{FF2B5EF4-FFF2-40B4-BE49-F238E27FC236}">
                <a16:creationId xmlns:a16="http://schemas.microsoft.com/office/drawing/2014/main" id="{7C6CF433-B5B3-5E2A-90D8-2CF2148CEB9B}"/>
              </a:ext>
            </a:extLst>
          </p:cNvPr>
          <p:cNvSpPr>
            <a:spLocks noGrp="1"/>
          </p:cNvSpPr>
          <p:nvPr>
            <p:ph type="sldNum" sz="quarter" idx="12"/>
          </p:nvPr>
        </p:nvSpPr>
        <p:spPr>
          <a:xfrm>
            <a:off x="8610600" y="6356350"/>
            <a:ext cx="2743200" cy="365125"/>
          </a:xfrm>
        </p:spPr>
        <p:txBody>
          <a:bodyPr/>
          <a:lstStyle/>
          <a:p>
            <a:fld id="{9EDDDD90-AB0C-4602-91C8-25275B45CDEF}" type="slidenum">
              <a:rPr lang="en-GB" smtClean="0"/>
              <a:t>2</a:t>
            </a:fld>
            <a:endParaRPr lang="en-GB" dirty="0"/>
          </a:p>
        </p:txBody>
      </p:sp>
      <p:sp>
        <p:nvSpPr>
          <p:cNvPr id="13" name="Téglalap 12">
            <a:extLst>
              <a:ext uri="{FF2B5EF4-FFF2-40B4-BE49-F238E27FC236}">
                <a16:creationId xmlns:a16="http://schemas.microsoft.com/office/drawing/2014/main" id="{8B8BDAA1-CB7C-AB1F-98B6-2E53455E786E}"/>
              </a:ext>
            </a:extLst>
          </p:cNvPr>
          <p:cNvSpPr/>
          <p:nvPr/>
        </p:nvSpPr>
        <p:spPr>
          <a:xfrm>
            <a:off x="4177128" y="4040333"/>
            <a:ext cx="5074986" cy="2263969"/>
          </a:xfrm>
          <a:prstGeom prst="rect">
            <a:avLst/>
          </a:prstGeom>
          <a:solidFill>
            <a:schemeClr val="accent6"/>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ahoma"/>
                <a:ea typeface="+mn-ea"/>
                <a:cs typeface="+mn-cs"/>
              </a:rPr>
              <a:t>Slovenia</a:t>
            </a:r>
            <a:r>
              <a:rPr kumimoji="0" lang="en-GB" sz="1400" b="0" i="0" u="none" strike="noStrike" kern="1200" cap="none" spc="0" normalizeH="0" baseline="0" noProof="0" dirty="0">
                <a:ln>
                  <a:noFill/>
                </a:ln>
                <a:solidFill>
                  <a:schemeClr val="bg1"/>
                </a:solidFill>
                <a:effectLst/>
                <a:uLnTx/>
                <a:uFillTx/>
                <a:latin typeface="Tahoma"/>
                <a:ea typeface="+mn-ea"/>
                <a:cs typeface="+mn-cs"/>
              </a:rPr>
              <a:t> (2024): T+1 settlement of a tokenised bond issuance using wholesale CBDC via Banque de France’s tokenized cash solution</a:t>
            </a:r>
            <a:r>
              <a:rPr kumimoji="0" lang="en-GB" sz="1400" b="0" i="0" u="none" strike="noStrike" kern="1200" cap="none" spc="0" normalizeH="0" noProof="0" dirty="0">
                <a:ln>
                  <a:noFill/>
                </a:ln>
                <a:solidFill>
                  <a:schemeClr val="bg1"/>
                </a:solidFill>
                <a:effectLst/>
                <a:uLnTx/>
                <a:uFillTx/>
                <a:latin typeface="Tahoma"/>
                <a:ea typeface="+mn-ea"/>
                <a:cs typeface="+mn-cs"/>
              </a:rPr>
              <a:t> on the </a:t>
            </a:r>
            <a:r>
              <a:rPr kumimoji="0" lang="en-GB" sz="1400" b="0" i="0" u="none" strike="noStrike" kern="1200" cap="none" spc="0" normalizeH="0" noProof="0" dirty="0" err="1">
                <a:ln>
                  <a:noFill/>
                </a:ln>
                <a:solidFill>
                  <a:schemeClr val="bg1"/>
                </a:solidFill>
                <a:effectLst/>
                <a:uLnTx/>
                <a:uFillTx/>
                <a:latin typeface="Tahoma"/>
                <a:ea typeface="+mn-ea"/>
                <a:cs typeface="+mn-cs"/>
              </a:rPr>
              <a:t>Neobonds</a:t>
            </a:r>
            <a:r>
              <a:rPr kumimoji="0" lang="en-GB" sz="1400" b="0" i="0" u="none" strike="noStrike" kern="1200" cap="none" spc="0" normalizeH="0" noProof="0" dirty="0">
                <a:ln>
                  <a:noFill/>
                </a:ln>
                <a:solidFill>
                  <a:schemeClr val="bg1"/>
                </a:solidFill>
                <a:effectLst/>
                <a:uLnTx/>
                <a:uFillTx/>
                <a:latin typeface="Tahoma"/>
                <a:ea typeface="+mn-ea"/>
                <a:cs typeface="+mn-cs"/>
              </a:rPr>
              <a:t> platform.</a:t>
            </a:r>
            <a:endParaRPr kumimoji="0" lang="en-GB" sz="1400" b="0" i="0" u="none" strike="noStrike" kern="1200" cap="none" spc="0" normalizeH="0" baseline="0" noProof="0" dirty="0">
              <a:ln>
                <a:noFill/>
              </a:ln>
              <a:solidFill>
                <a:schemeClr val="bg1"/>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bg1"/>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Tahoma"/>
                <a:ea typeface="+mn-ea"/>
                <a:cs typeface="+mn-cs"/>
              </a:rPr>
              <a:t>Hong Kong </a:t>
            </a:r>
            <a:r>
              <a:rPr kumimoji="0" lang="en-GB" sz="1400" b="0" i="0" u="none" strike="noStrike" kern="1200" cap="none" spc="0" normalizeH="0" baseline="0" noProof="0" dirty="0">
                <a:ln>
                  <a:noFill/>
                </a:ln>
                <a:solidFill>
                  <a:schemeClr val="bg1"/>
                </a:solidFill>
                <a:effectLst/>
                <a:uLnTx/>
                <a:uFillTx/>
                <a:latin typeface="Tahoma"/>
                <a:ea typeface="+mn-ea"/>
                <a:cs typeface="+mn-cs"/>
              </a:rPr>
              <a:t>(2025): T+1 settlement of a tokenised green bond issuance using tokenised central bank money (in</a:t>
            </a:r>
            <a:r>
              <a:rPr kumimoji="0" lang="en-GB" sz="1400" b="0" i="0" u="none" strike="noStrike" kern="1200" cap="none" spc="0" normalizeH="0" noProof="0" dirty="0">
                <a:ln>
                  <a:noFill/>
                </a:ln>
                <a:solidFill>
                  <a:schemeClr val="bg1"/>
                </a:solidFill>
                <a:effectLst/>
                <a:uLnTx/>
                <a:uFillTx/>
                <a:latin typeface="Tahoma"/>
                <a:ea typeface="+mn-ea"/>
                <a:cs typeface="+mn-cs"/>
              </a:rPr>
              <a:t> the form of e-CNY, e-HKD)</a:t>
            </a:r>
            <a:r>
              <a:rPr kumimoji="0" lang="en-GB" sz="1400" b="0" i="0" u="none" strike="noStrike" kern="1200" cap="none" spc="0" normalizeH="0" baseline="0" noProof="0" dirty="0">
                <a:ln>
                  <a:noFill/>
                </a:ln>
                <a:solidFill>
                  <a:schemeClr val="bg1"/>
                </a:solidFill>
                <a:effectLst/>
                <a:uLnTx/>
                <a:uFillTx/>
                <a:latin typeface="Tahoma"/>
                <a:ea typeface="+mn-ea"/>
                <a:cs typeface="+mn-cs"/>
              </a:rPr>
              <a:t> on HSBC Orion platform.</a:t>
            </a:r>
          </a:p>
        </p:txBody>
      </p:sp>
      <p:sp>
        <p:nvSpPr>
          <p:cNvPr id="14" name="Szövegdoboz 13">
            <a:extLst>
              <a:ext uri="{FF2B5EF4-FFF2-40B4-BE49-F238E27FC236}">
                <a16:creationId xmlns:a16="http://schemas.microsoft.com/office/drawing/2014/main" id="{004654B9-FB93-041D-8ACC-62664AE4EB9E}"/>
              </a:ext>
            </a:extLst>
          </p:cNvPr>
          <p:cNvSpPr txBox="1"/>
          <p:nvPr/>
        </p:nvSpPr>
        <p:spPr>
          <a:xfrm>
            <a:off x="952293" y="1912435"/>
            <a:ext cx="2970514" cy="2462213"/>
          </a:xfrm>
          <a:prstGeom prst="rect">
            <a:avLst/>
          </a:prstGeom>
          <a:noFill/>
        </p:spPr>
        <p:txBody>
          <a:bodyPr wrap="square">
            <a:spAutoFit/>
          </a:bodyPr>
          <a:lstStyle/>
          <a:p>
            <a:pPr marL="285750" indent="-285750">
              <a:buClr>
                <a:schemeClr val="tx2"/>
              </a:buClr>
              <a:buFont typeface="Arial" panose="020B0604020202020204" pitchFamily="34" charset="0"/>
              <a:buChar char="•"/>
            </a:pPr>
            <a:r>
              <a:rPr lang="en-GB" sz="1400" noProof="0" dirty="0"/>
              <a:t>Cryptocurrency (Bitcoin Ethereum, Stablecoin) </a:t>
            </a:r>
          </a:p>
          <a:p>
            <a:pPr marL="285750" indent="-285750">
              <a:buClr>
                <a:schemeClr val="tx2"/>
              </a:buClr>
              <a:buFont typeface="Arial" panose="020B0604020202020204" pitchFamily="34" charset="0"/>
              <a:buChar char="•"/>
            </a:pPr>
            <a:endParaRPr lang="en-GB" sz="1400" noProof="0" dirty="0"/>
          </a:p>
          <a:p>
            <a:pPr marL="285750" indent="-285750">
              <a:buClr>
                <a:schemeClr val="tx2"/>
              </a:buClr>
              <a:buFont typeface="Arial" panose="020B0604020202020204" pitchFamily="34" charset="0"/>
              <a:buChar char="•"/>
            </a:pPr>
            <a:endParaRPr lang="en-GB" sz="1400" noProof="0" dirty="0"/>
          </a:p>
          <a:p>
            <a:pPr marL="285750" indent="-285750">
              <a:buClr>
                <a:schemeClr val="tx2"/>
              </a:buClr>
              <a:buFont typeface="Arial" panose="020B0604020202020204" pitchFamily="34" charset="0"/>
              <a:buChar char="•"/>
            </a:pPr>
            <a:r>
              <a:rPr lang="en-GB" sz="1400" noProof="0" dirty="0"/>
              <a:t>Central Bank Digital Currency – CBDC (</a:t>
            </a:r>
            <a:r>
              <a:rPr lang="en-GB" sz="1400" dirty="0"/>
              <a:t>Nigeria: e-Naira)</a:t>
            </a:r>
          </a:p>
          <a:p>
            <a:pPr marL="285750" indent="-285750">
              <a:buClr>
                <a:schemeClr val="tx2"/>
              </a:buClr>
              <a:buFont typeface="Arial" panose="020B0604020202020204" pitchFamily="34" charset="0"/>
              <a:buChar char="•"/>
            </a:pPr>
            <a:endParaRPr lang="en-GB" sz="1400" dirty="0"/>
          </a:p>
          <a:p>
            <a:pPr marL="285750" indent="-285750">
              <a:buClr>
                <a:schemeClr val="tx2"/>
              </a:buClr>
              <a:buFont typeface="Arial" panose="020B0604020202020204" pitchFamily="34" charset="0"/>
              <a:buChar char="•"/>
            </a:pPr>
            <a:endParaRPr lang="en-GB" sz="1400" dirty="0"/>
          </a:p>
          <a:p>
            <a:pPr marL="285750" indent="-285750">
              <a:buClr>
                <a:schemeClr val="tx2"/>
              </a:buClr>
              <a:buFont typeface="Arial" panose="020B0604020202020204" pitchFamily="34" charset="0"/>
              <a:buChar char="•"/>
            </a:pPr>
            <a:r>
              <a:rPr lang="en-GB" sz="1400" noProof="0" dirty="0"/>
              <a:t>Virtual </a:t>
            </a:r>
            <a:r>
              <a:rPr lang="en-GB" sz="1400" noProof="0" dirty="0" err="1"/>
              <a:t>mone</a:t>
            </a:r>
            <a:r>
              <a:rPr lang="en-GB" sz="1400" dirty="0"/>
              <a:t>y (Mobile </a:t>
            </a:r>
            <a:r>
              <a:rPr lang="en-GB" sz="1400" noProof="0" dirty="0"/>
              <a:t>game money)</a:t>
            </a:r>
          </a:p>
          <a:p>
            <a:pPr marL="285750" indent="-285750">
              <a:buFontTx/>
              <a:buChar char="-"/>
            </a:pPr>
            <a:endParaRPr lang="en-GB" sz="1400" dirty="0"/>
          </a:p>
        </p:txBody>
      </p:sp>
      <p:sp>
        <p:nvSpPr>
          <p:cNvPr id="16" name="Szövegdoboz 15">
            <a:extLst>
              <a:ext uri="{FF2B5EF4-FFF2-40B4-BE49-F238E27FC236}">
                <a16:creationId xmlns:a16="http://schemas.microsoft.com/office/drawing/2014/main" id="{125A851B-1293-4C1B-FE19-5E1FB9A1B490}"/>
              </a:ext>
            </a:extLst>
          </p:cNvPr>
          <p:cNvSpPr txBox="1"/>
          <p:nvPr/>
        </p:nvSpPr>
        <p:spPr>
          <a:xfrm>
            <a:off x="943263" y="1345752"/>
            <a:ext cx="2970514" cy="369332"/>
          </a:xfrm>
          <a:prstGeom prst="rect">
            <a:avLst/>
          </a:prstGeom>
          <a:solidFill>
            <a:schemeClr val="tx2"/>
          </a:solidFill>
          <a:effectLst>
            <a:outerShdw blurRad="50800" dist="38100" dir="8100000" algn="tr" rotWithShape="0">
              <a:prstClr val="black">
                <a:alpha val="40000"/>
              </a:prstClr>
            </a:outerShdw>
          </a:effectLst>
        </p:spPr>
        <p:txBody>
          <a:bodyPr wrap="square">
            <a:spAutoFit/>
          </a:bodyPr>
          <a:lstStyle/>
          <a:p>
            <a:pPr algn="ctr"/>
            <a:r>
              <a:rPr lang="en-GB" noProof="0" dirty="0">
                <a:solidFill>
                  <a:schemeClr val="bg1"/>
                </a:solidFill>
              </a:rPr>
              <a:t>Examples of digital money</a:t>
            </a:r>
          </a:p>
        </p:txBody>
      </p:sp>
      <p:sp>
        <p:nvSpPr>
          <p:cNvPr id="17" name="Szövegdoboz 16">
            <a:extLst>
              <a:ext uri="{FF2B5EF4-FFF2-40B4-BE49-F238E27FC236}">
                <a16:creationId xmlns:a16="http://schemas.microsoft.com/office/drawing/2014/main" id="{1D77063F-1B07-D911-D474-4795E1085522}"/>
              </a:ext>
            </a:extLst>
          </p:cNvPr>
          <p:cNvSpPr txBox="1"/>
          <p:nvPr/>
        </p:nvSpPr>
        <p:spPr>
          <a:xfrm>
            <a:off x="942745" y="4912364"/>
            <a:ext cx="2989610" cy="1815882"/>
          </a:xfrm>
          <a:prstGeom prst="rect">
            <a:avLst/>
          </a:prstGeom>
          <a:noFill/>
        </p:spPr>
        <p:txBody>
          <a:bodyPr wrap="square">
            <a:spAutoFit/>
          </a:bodyPr>
          <a:lstStyle/>
          <a:p>
            <a:pPr marL="285750" indent="-285750">
              <a:buFont typeface="Arial" panose="020B0604020202020204" pitchFamily="34" charset="0"/>
              <a:buChar char="•"/>
            </a:pPr>
            <a:r>
              <a:rPr lang="en-GB" sz="1400" noProof="0" dirty="0"/>
              <a:t>Tokenised equities</a:t>
            </a:r>
          </a:p>
          <a:p>
            <a:pPr marL="285750" indent="-285750">
              <a:buFont typeface="Arial" panose="020B0604020202020204" pitchFamily="34" charset="0"/>
              <a:buChar char="•"/>
            </a:pPr>
            <a:endParaRPr lang="en-GB" sz="1400" noProof="0" dirty="0"/>
          </a:p>
          <a:p>
            <a:pPr marL="285750" indent="-285750">
              <a:buFontTx/>
              <a:buChar char="-"/>
            </a:pPr>
            <a:endParaRPr lang="en-GB" sz="1400" noProof="0" dirty="0"/>
          </a:p>
          <a:p>
            <a:pPr marL="285750" indent="-285750">
              <a:buFont typeface="Arial" panose="020B0604020202020204" pitchFamily="34" charset="0"/>
              <a:buChar char="•"/>
            </a:pPr>
            <a:r>
              <a:rPr lang="en-GB" sz="1400" noProof="0" dirty="0"/>
              <a:t>Real-world assets (</a:t>
            </a:r>
            <a:r>
              <a:rPr lang="en-GB" sz="1400" dirty="0"/>
              <a:t>PAX Gold)</a:t>
            </a:r>
          </a:p>
          <a:p>
            <a:pPr marL="285750" indent="-285750">
              <a:buFont typeface="Arial" panose="020B0604020202020204" pitchFamily="34" charset="0"/>
              <a:buChar char="•"/>
            </a:pPr>
            <a:endParaRPr lang="en-GB" sz="1400" dirty="0"/>
          </a:p>
          <a:p>
            <a:pPr marL="285750" indent="-285750">
              <a:buFontTx/>
              <a:buChar char="-"/>
            </a:pPr>
            <a:endParaRPr lang="en-GB" sz="1400" noProof="0" dirty="0"/>
          </a:p>
          <a:p>
            <a:pPr marL="285750" indent="-285750">
              <a:buFont typeface="Arial" panose="020B0604020202020204" pitchFamily="34" charset="0"/>
              <a:buChar char="•"/>
            </a:pPr>
            <a:r>
              <a:rPr lang="en-GB" sz="1400" b="1" noProof="0" dirty="0"/>
              <a:t>Tokenised bonds</a:t>
            </a:r>
            <a:endParaRPr lang="en-GB" sz="1400" noProof="0" dirty="0"/>
          </a:p>
          <a:p>
            <a:pPr marL="285750" indent="-285750">
              <a:buFontTx/>
              <a:buChar char="-"/>
            </a:pPr>
            <a:endParaRPr lang="en-GB" sz="1400" noProof="0" dirty="0"/>
          </a:p>
        </p:txBody>
      </p:sp>
      <p:sp>
        <p:nvSpPr>
          <p:cNvPr id="18" name="Szövegdoboz 17">
            <a:extLst>
              <a:ext uri="{FF2B5EF4-FFF2-40B4-BE49-F238E27FC236}">
                <a16:creationId xmlns:a16="http://schemas.microsoft.com/office/drawing/2014/main" id="{12E623D0-51D3-1A5A-D956-4ED2CF691E92}"/>
              </a:ext>
            </a:extLst>
          </p:cNvPr>
          <p:cNvSpPr txBox="1"/>
          <p:nvPr/>
        </p:nvSpPr>
        <p:spPr>
          <a:xfrm>
            <a:off x="4102210" y="1781036"/>
            <a:ext cx="5090798" cy="738664"/>
          </a:xfrm>
          <a:prstGeom prst="rect">
            <a:avLst/>
          </a:prstGeom>
          <a:noFill/>
        </p:spPr>
        <p:txBody>
          <a:bodyPr wrap="square">
            <a:spAutoFit/>
          </a:bodyPr>
          <a:lstStyle/>
          <a:p>
            <a:pPr algn="just"/>
            <a:r>
              <a:rPr lang="en-GB" sz="1400" b="1" noProof="0" dirty="0"/>
              <a:t>Digital money and assets are becoming interoperable and tradable with each other, which can open up new opportunities for sovereign debt management:</a:t>
            </a:r>
          </a:p>
        </p:txBody>
      </p:sp>
      <p:sp>
        <p:nvSpPr>
          <p:cNvPr id="20" name="Szövegdoboz 19">
            <a:extLst>
              <a:ext uri="{FF2B5EF4-FFF2-40B4-BE49-F238E27FC236}">
                <a16:creationId xmlns:a16="http://schemas.microsoft.com/office/drawing/2014/main" id="{8E1CB573-C04A-561B-7F02-1CCAC5A97199}"/>
              </a:ext>
            </a:extLst>
          </p:cNvPr>
          <p:cNvSpPr txBox="1"/>
          <p:nvPr/>
        </p:nvSpPr>
        <p:spPr>
          <a:xfrm>
            <a:off x="4724399" y="2593557"/>
            <a:ext cx="4283579" cy="523220"/>
          </a:xfrm>
          <a:prstGeom prst="rect">
            <a:avLst/>
          </a:prstGeom>
          <a:noFill/>
        </p:spPr>
        <p:txBody>
          <a:bodyPr wrap="square">
            <a:spAutoFit/>
          </a:bodyPr>
          <a:lstStyle/>
          <a:p>
            <a:r>
              <a:rPr lang="en-GB" sz="1400" dirty="0"/>
              <a:t>e.g. </a:t>
            </a:r>
            <a:r>
              <a:rPr lang="en-GB" sz="1400" noProof="0" dirty="0"/>
              <a:t>purchase of government bonds using cryptocurrencies through conversion </a:t>
            </a:r>
            <a:r>
              <a:rPr lang="en-GB" sz="1400" dirty="0"/>
              <a:t>mechanisms</a:t>
            </a:r>
          </a:p>
        </p:txBody>
      </p:sp>
      <p:sp>
        <p:nvSpPr>
          <p:cNvPr id="22" name="Szövegdoboz 21">
            <a:extLst>
              <a:ext uri="{FF2B5EF4-FFF2-40B4-BE49-F238E27FC236}">
                <a16:creationId xmlns:a16="http://schemas.microsoft.com/office/drawing/2014/main" id="{B5B79D1D-0B14-7DB8-99F0-0E9B4A030C28}"/>
              </a:ext>
            </a:extLst>
          </p:cNvPr>
          <p:cNvSpPr txBox="1"/>
          <p:nvPr/>
        </p:nvSpPr>
        <p:spPr>
          <a:xfrm>
            <a:off x="4703785" y="3361635"/>
            <a:ext cx="4548329" cy="523220"/>
          </a:xfrm>
          <a:prstGeom prst="rect">
            <a:avLst/>
          </a:prstGeom>
          <a:noFill/>
        </p:spPr>
        <p:txBody>
          <a:bodyPr wrap="square">
            <a:spAutoFit/>
          </a:bodyPr>
          <a:lstStyle/>
          <a:p>
            <a:r>
              <a:rPr lang="en-GB" sz="1400" dirty="0"/>
              <a:t>e</a:t>
            </a:r>
            <a:r>
              <a:rPr lang="en-GB" sz="1400" noProof="0" dirty="0"/>
              <a:t>.g. tokenised issuance of sovereign government bond using blockchain technology to improve efficiency</a:t>
            </a:r>
          </a:p>
        </p:txBody>
      </p:sp>
      <p:pic>
        <p:nvPicPr>
          <p:cNvPr id="23" name="Ábra 22" descr="Felhőalapú informatika egyszínű kitöltéssel">
            <a:extLst>
              <a:ext uri="{FF2B5EF4-FFF2-40B4-BE49-F238E27FC236}">
                <a16:creationId xmlns:a16="http://schemas.microsoft.com/office/drawing/2014/main" id="{0D48E641-DD99-B248-7AA1-8CEB6058D8D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86134" y="2573390"/>
            <a:ext cx="529260" cy="529260"/>
          </a:xfrm>
          <a:prstGeom prst="rect">
            <a:avLst/>
          </a:prstGeom>
        </p:spPr>
      </p:pic>
      <p:pic>
        <p:nvPicPr>
          <p:cNvPr id="24" name="Ábra 23" descr="Csatlakozódugó egyszínű kitöltéssel">
            <a:extLst>
              <a:ext uri="{FF2B5EF4-FFF2-40B4-BE49-F238E27FC236}">
                <a16:creationId xmlns:a16="http://schemas.microsoft.com/office/drawing/2014/main" id="{9B72A102-8C34-D419-C6C4-9C0B251AA7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77129" y="3370639"/>
            <a:ext cx="538265" cy="538265"/>
          </a:xfrm>
          <a:prstGeom prst="rect">
            <a:avLst/>
          </a:prstGeom>
        </p:spPr>
      </p:pic>
      <p:sp>
        <p:nvSpPr>
          <p:cNvPr id="25" name="Szövegdoboz 24">
            <a:extLst>
              <a:ext uri="{FF2B5EF4-FFF2-40B4-BE49-F238E27FC236}">
                <a16:creationId xmlns:a16="http://schemas.microsoft.com/office/drawing/2014/main" id="{2E5B2A70-7E35-10CE-EA9E-A8BEDB548AC4}"/>
              </a:ext>
            </a:extLst>
          </p:cNvPr>
          <p:cNvSpPr txBox="1"/>
          <p:nvPr/>
        </p:nvSpPr>
        <p:spPr>
          <a:xfrm>
            <a:off x="4177129" y="1345752"/>
            <a:ext cx="4940961" cy="369332"/>
          </a:xfrm>
          <a:prstGeom prst="rect">
            <a:avLst/>
          </a:prstGeom>
          <a:solidFill>
            <a:schemeClr val="accent2"/>
          </a:solidFill>
          <a:effectLst>
            <a:outerShdw blurRad="50800" dist="38100" dir="8100000" algn="tr" rotWithShape="0">
              <a:prstClr val="black">
                <a:alpha val="40000"/>
              </a:prstClr>
            </a:outerShdw>
          </a:effectLst>
        </p:spPr>
        <p:txBody>
          <a:bodyPr wrap="square">
            <a:spAutoFit/>
          </a:bodyPr>
          <a:lstStyle/>
          <a:p>
            <a:pPr algn="ctr"/>
            <a:r>
              <a:rPr lang="en-GB" noProof="0" dirty="0">
                <a:solidFill>
                  <a:schemeClr val="bg1"/>
                </a:solidFill>
              </a:rPr>
              <a:t>Relevance for sovereign bond issuer</a:t>
            </a:r>
          </a:p>
        </p:txBody>
      </p:sp>
      <p:sp>
        <p:nvSpPr>
          <p:cNvPr id="26" name="Szövegdoboz 25">
            <a:extLst>
              <a:ext uri="{FF2B5EF4-FFF2-40B4-BE49-F238E27FC236}">
                <a16:creationId xmlns:a16="http://schemas.microsoft.com/office/drawing/2014/main" id="{E8C8884B-AD42-9E16-F664-20A62885EDE9}"/>
              </a:ext>
            </a:extLst>
          </p:cNvPr>
          <p:cNvSpPr txBox="1"/>
          <p:nvPr/>
        </p:nvSpPr>
        <p:spPr>
          <a:xfrm>
            <a:off x="924166" y="4398596"/>
            <a:ext cx="2970514" cy="369332"/>
          </a:xfrm>
          <a:prstGeom prst="rect">
            <a:avLst/>
          </a:prstGeom>
          <a:solidFill>
            <a:schemeClr val="tx1"/>
          </a:solidFill>
          <a:effectLst>
            <a:outerShdw blurRad="50800" dist="38100" dir="8100000" algn="tr" rotWithShape="0">
              <a:prstClr val="black">
                <a:alpha val="40000"/>
              </a:prstClr>
            </a:outerShdw>
          </a:effectLst>
        </p:spPr>
        <p:txBody>
          <a:bodyPr wrap="square">
            <a:spAutoFit/>
          </a:bodyPr>
          <a:lstStyle/>
          <a:p>
            <a:pPr algn="ctr"/>
            <a:r>
              <a:rPr lang="en-GB" noProof="0" dirty="0">
                <a:solidFill>
                  <a:schemeClr val="bg1"/>
                </a:solidFill>
              </a:rPr>
              <a:t>Examples of digital assets</a:t>
            </a:r>
          </a:p>
        </p:txBody>
      </p:sp>
      <p:sp>
        <p:nvSpPr>
          <p:cNvPr id="27" name="Téglalap 26">
            <a:extLst>
              <a:ext uri="{FF2B5EF4-FFF2-40B4-BE49-F238E27FC236}">
                <a16:creationId xmlns:a16="http://schemas.microsoft.com/office/drawing/2014/main" id="{DA5D512A-484A-8316-C16F-91CCD8FB187D}"/>
              </a:ext>
            </a:extLst>
          </p:cNvPr>
          <p:cNvSpPr/>
          <p:nvPr/>
        </p:nvSpPr>
        <p:spPr>
          <a:xfrm>
            <a:off x="895957" y="6074797"/>
            <a:ext cx="2973557" cy="544010"/>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églalap 27">
            <a:extLst>
              <a:ext uri="{FF2B5EF4-FFF2-40B4-BE49-F238E27FC236}">
                <a16:creationId xmlns:a16="http://schemas.microsoft.com/office/drawing/2014/main" id="{6268FBB3-2B7C-651C-B6F5-033E1C39749F}"/>
              </a:ext>
            </a:extLst>
          </p:cNvPr>
          <p:cNvSpPr/>
          <p:nvPr/>
        </p:nvSpPr>
        <p:spPr>
          <a:xfrm>
            <a:off x="4177128" y="3266485"/>
            <a:ext cx="5074986" cy="749799"/>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zövegdoboz 28">
            <a:extLst>
              <a:ext uri="{FF2B5EF4-FFF2-40B4-BE49-F238E27FC236}">
                <a16:creationId xmlns:a16="http://schemas.microsoft.com/office/drawing/2014/main" id="{2FA39553-EBE7-8924-6600-E24829FB4005}"/>
              </a:ext>
            </a:extLst>
          </p:cNvPr>
          <p:cNvSpPr txBox="1"/>
          <p:nvPr/>
        </p:nvSpPr>
        <p:spPr>
          <a:xfrm>
            <a:off x="4102210" y="6389692"/>
            <a:ext cx="5393592" cy="338554"/>
          </a:xfrm>
          <a:prstGeom prst="rect">
            <a:avLst/>
          </a:prstGeom>
          <a:noFill/>
        </p:spPr>
        <p:txBody>
          <a:bodyPr wrap="square">
            <a:spAutoFit/>
          </a:bodyPr>
          <a:lstStyle/>
          <a:p>
            <a:r>
              <a:rPr lang="en-GB" sz="800" dirty="0"/>
              <a:t>Source: </a:t>
            </a:r>
            <a:r>
              <a:rPr lang="en-GB" sz="800" dirty="0">
                <a:hlinkClick r:id="rId5"/>
              </a:rPr>
              <a:t>https://www.icmagroup.org/fintech-and-digitalisation/fintech-resources/tracker-of-new-fintech-applications-in-bond-markets/</a:t>
            </a:r>
            <a:r>
              <a:rPr lang="en-GB" sz="800" dirty="0"/>
              <a:t> </a:t>
            </a:r>
          </a:p>
        </p:txBody>
      </p:sp>
    </p:spTree>
    <p:extLst>
      <p:ext uri="{BB962C8B-B14F-4D97-AF65-F5344CB8AC3E}">
        <p14:creationId xmlns:p14="http://schemas.microsoft.com/office/powerpoint/2010/main" val="384443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8" grpId="0"/>
      <p:bldP spid="20" grpId="0"/>
      <p:bldP spid="22" grpId="0"/>
      <p:bldP spid="25" grpId="0" animBg="1"/>
      <p:bldP spid="26" grpId="0" animBg="1"/>
      <p:bldP spid="27" grpId="0" animBg="1"/>
      <p:bldP spid="28"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3">
            <a:extLst>
              <a:ext uri="{FF2B5EF4-FFF2-40B4-BE49-F238E27FC236}">
                <a16:creationId xmlns:a16="http://schemas.microsoft.com/office/drawing/2014/main" id="{BB5ECC26-49BF-1DDD-0373-AE27B0154C0F}"/>
              </a:ext>
            </a:extLst>
          </p:cNvPr>
          <p:cNvSpPr>
            <a:spLocks noGrp="1"/>
          </p:cNvSpPr>
          <p:nvPr>
            <p:ph type="sldNum" sz="quarter" idx="12"/>
          </p:nvPr>
        </p:nvSpPr>
        <p:spPr>
          <a:xfrm>
            <a:off x="8610600" y="6356350"/>
            <a:ext cx="2743200" cy="365125"/>
          </a:xfrm>
        </p:spPr>
        <p:txBody>
          <a:bodyPr/>
          <a:lstStyle/>
          <a:p>
            <a:fld id="{9EDDDD90-AB0C-4602-91C8-25275B45CDEF}" type="slidenum">
              <a:rPr lang="hu-HU" smtClean="0"/>
              <a:t>3</a:t>
            </a:fld>
            <a:endParaRPr lang="hu-HU"/>
          </a:p>
        </p:txBody>
      </p:sp>
      <p:sp>
        <p:nvSpPr>
          <p:cNvPr id="76" name="Title 1">
            <a:extLst>
              <a:ext uri="{FF2B5EF4-FFF2-40B4-BE49-F238E27FC236}">
                <a16:creationId xmlns:a16="http://schemas.microsoft.com/office/drawing/2014/main" id="{82383599-49B2-B477-E8A0-0C67DF430F83}"/>
              </a:ext>
            </a:extLst>
          </p:cNvPr>
          <p:cNvSpPr>
            <a:spLocks noGrp="1"/>
          </p:cNvSpPr>
          <p:nvPr>
            <p:ph type="ctrTitle"/>
          </p:nvPr>
        </p:nvSpPr>
        <p:spPr>
          <a:xfrm>
            <a:off x="804593" y="79268"/>
            <a:ext cx="8568007" cy="1037325"/>
          </a:xfrm>
        </p:spPr>
        <p:txBody>
          <a:bodyPr/>
          <a:lstStyle/>
          <a:p>
            <a:r>
              <a:rPr lang="en-GB" dirty="0"/>
              <a:t>What are the benefits and challenges of </a:t>
            </a:r>
            <a:r>
              <a:rPr lang="hu-HU" dirty="0" err="1"/>
              <a:t>blockchain</a:t>
            </a:r>
            <a:r>
              <a:rPr lang="en-GB" dirty="0"/>
              <a:t>-based tokenised issuance?</a:t>
            </a:r>
            <a:endParaRPr lang="en-GB" noProof="0" dirty="0"/>
          </a:p>
        </p:txBody>
      </p:sp>
      <p:sp>
        <p:nvSpPr>
          <p:cNvPr id="2" name="Téglalap 1">
            <a:extLst>
              <a:ext uri="{FF2B5EF4-FFF2-40B4-BE49-F238E27FC236}">
                <a16:creationId xmlns:a16="http://schemas.microsoft.com/office/drawing/2014/main" id="{425FBAFD-5B09-AF8D-E3C2-4C9988D34769}"/>
              </a:ext>
            </a:extLst>
          </p:cNvPr>
          <p:cNvSpPr/>
          <p:nvPr/>
        </p:nvSpPr>
        <p:spPr>
          <a:xfrm>
            <a:off x="975360" y="2179320"/>
            <a:ext cx="4053840" cy="3825240"/>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tx2"/>
              </a:buClr>
              <a:buFont typeface="Arial" panose="020B0604020202020204" pitchFamily="34" charset="0"/>
              <a:buChar char="•"/>
            </a:pPr>
            <a:r>
              <a:rPr lang="en-GB" noProof="0" dirty="0">
                <a:solidFill>
                  <a:schemeClr val="tx1"/>
                </a:solidFill>
              </a:rPr>
              <a:t>Issuance efficiency and lower issuance costs (smart contracts, no intermediaries,</a:t>
            </a:r>
            <a:r>
              <a:rPr lang="en-GB" dirty="0">
                <a:solidFill>
                  <a:schemeClr val="tx1"/>
                </a:solidFill>
              </a:rPr>
              <a:t> faster settlement)</a:t>
            </a:r>
            <a:endParaRPr lang="en-GB" noProof="0" dirty="0">
              <a:solidFill>
                <a:schemeClr val="tx1"/>
              </a:solidFill>
            </a:endParaRPr>
          </a:p>
          <a:p>
            <a:pPr marL="285750" indent="-285750">
              <a:buClr>
                <a:schemeClr val="tx2"/>
              </a:buClr>
              <a:buFont typeface="Arial" panose="020B0604020202020204" pitchFamily="34" charset="0"/>
              <a:buChar char="•"/>
            </a:pPr>
            <a:endParaRPr lang="en-GB" noProof="0" dirty="0">
              <a:solidFill>
                <a:schemeClr val="tx1"/>
              </a:solidFill>
            </a:endParaRPr>
          </a:p>
          <a:p>
            <a:pPr marL="285750" indent="-285750">
              <a:buClr>
                <a:schemeClr val="tx2"/>
              </a:buClr>
              <a:buFont typeface="Arial" panose="020B0604020202020204" pitchFamily="34" charset="0"/>
              <a:buChar char="•"/>
            </a:pPr>
            <a:r>
              <a:rPr lang="en-GB" noProof="0" dirty="0">
                <a:solidFill>
                  <a:schemeClr val="tx1"/>
                </a:solidFill>
              </a:rPr>
              <a:t>Lower yields</a:t>
            </a:r>
          </a:p>
          <a:p>
            <a:pPr marL="285750" indent="-285750">
              <a:buClr>
                <a:schemeClr val="tx2"/>
              </a:buClr>
              <a:buFont typeface="Arial" panose="020B0604020202020204" pitchFamily="34" charset="0"/>
              <a:buChar char="•"/>
            </a:pPr>
            <a:endParaRPr lang="en-GB" noProof="0" dirty="0">
              <a:solidFill>
                <a:schemeClr val="tx1"/>
              </a:solidFill>
            </a:endParaRPr>
          </a:p>
          <a:p>
            <a:pPr marL="285750" indent="-285750">
              <a:buClr>
                <a:schemeClr val="tx2"/>
              </a:buClr>
              <a:buFont typeface="Arial" panose="020B0604020202020204" pitchFamily="34" charset="0"/>
              <a:buChar char="•"/>
            </a:pPr>
            <a:r>
              <a:rPr lang="en-GB" noProof="0" dirty="0" err="1">
                <a:solidFill>
                  <a:schemeClr val="tx1"/>
                </a:solidFill>
              </a:rPr>
              <a:t>Broade</a:t>
            </a:r>
            <a:r>
              <a:rPr lang="hu-HU" noProof="0" dirty="0">
                <a:solidFill>
                  <a:schemeClr val="tx1"/>
                </a:solidFill>
              </a:rPr>
              <a:t>r</a:t>
            </a:r>
            <a:r>
              <a:rPr lang="en-GB" noProof="0" dirty="0">
                <a:solidFill>
                  <a:schemeClr val="tx1"/>
                </a:solidFill>
              </a:rPr>
              <a:t> investor base</a:t>
            </a:r>
          </a:p>
          <a:p>
            <a:pPr marL="285750" indent="-285750">
              <a:buClr>
                <a:schemeClr val="tx2"/>
              </a:buClr>
              <a:buFont typeface="Arial" panose="020B0604020202020204" pitchFamily="34" charset="0"/>
              <a:buChar char="•"/>
            </a:pPr>
            <a:endParaRPr lang="en-GB" noProof="0" dirty="0">
              <a:solidFill>
                <a:schemeClr val="tx1"/>
              </a:solidFill>
            </a:endParaRPr>
          </a:p>
          <a:p>
            <a:pPr marL="285750" indent="-285750">
              <a:buClr>
                <a:schemeClr val="tx2"/>
              </a:buClr>
              <a:buFont typeface="Arial" panose="020B0604020202020204" pitchFamily="34" charset="0"/>
              <a:buChar char="•"/>
            </a:pPr>
            <a:r>
              <a:rPr lang="en-GB" noProof="0" dirty="0">
                <a:solidFill>
                  <a:schemeClr val="tx1"/>
                </a:solidFill>
              </a:rPr>
              <a:t>Improved market liquidity</a:t>
            </a:r>
            <a:endParaRPr lang="hu-HU" dirty="0">
              <a:solidFill>
                <a:schemeClr val="tx1"/>
              </a:solidFill>
            </a:endParaRPr>
          </a:p>
          <a:p>
            <a:pPr marL="285750" indent="-285750">
              <a:buClr>
                <a:schemeClr val="tx2"/>
              </a:buClr>
              <a:buFont typeface="Arial" panose="020B0604020202020204" pitchFamily="34" charset="0"/>
              <a:buChar char="•"/>
            </a:pPr>
            <a:endParaRPr lang="hu-HU" noProof="0" dirty="0">
              <a:solidFill>
                <a:schemeClr val="tx1"/>
              </a:solidFill>
            </a:endParaRPr>
          </a:p>
          <a:p>
            <a:pPr marL="285750" indent="-285750">
              <a:buClr>
                <a:schemeClr val="tx2"/>
              </a:buClr>
              <a:buFont typeface="Arial" panose="020B0604020202020204" pitchFamily="34" charset="0"/>
              <a:buChar char="•"/>
            </a:pPr>
            <a:r>
              <a:rPr lang="en-GB" noProof="0" dirty="0">
                <a:solidFill>
                  <a:schemeClr val="tx1"/>
                </a:solidFill>
              </a:rPr>
              <a:t>Price discovery of conventional bonds issued by the same issuers</a:t>
            </a:r>
          </a:p>
        </p:txBody>
      </p:sp>
      <p:sp>
        <p:nvSpPr>
          <p:cNvPr id="3" name="Téglalap 2">
            <a:extLst>
              <a:ext uri="{FF2B5EF4-FFF2-40B4-BE49-F238E27FC236}">
                <a16:creationId xmlns:a16="http://schemas.microsoft.com/office/drawing/2014/main" id="{13B7382A-CA26-B0C3-CC7B-C231EA677832}"/>
              </a:ext>
            </a:extLst>
          </p:cNvPr>
          <p:cNvSpPr/>
          <p:nvPr/>
        </p:nvSpPr>
        <p:spPr>
          <a:xfrm>
            <a:off x="975360" y="1497593"/>
            <a:ext cx="4053840" cy="426720"/>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Benefits</a:t>
            </a:r>
          </a:p>
        </p:txBody>
      </p:sp>
      <p:sp>
        <p:nvSpPr>
          <p:cNvPr id="7" name="Téglalap 6">
            <a:extLst>
              <a:ext uri="{FF2B5EF4-FFF2-40B4-BE49-F238E27FC236}">
                <a16:creationId xmlns:a16="http://schemas.microsoft.com/office/drawing/2014/main" id="{C80B46E1-AD40-9854-36BB-5E72A34D6890}"/>
              </a:ext>
            </a:extLst>
          </p:cNvPr>
          <p:cNvSpPr/>
          <p:nvPr/>
        </p:nvSpPr>
        <p:spPr>
          <a:xfrm>
            <a:off x="5257800" y="2179320"/>
            <a:ext cx="4053840" cy="38252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noProof="0" dirty="0">
                <a:solidFill>
                  <a:schemeClr val="tx1"/>
                </a:solidFill>
              </a:rPr>
              <a:t>Energy consumption and environmental impact</a:t>
            </a:r>
          </a:p>
          <a:p>
            <a:pPr marL="285750" indent="-285750">
              <a:buFont typeface="Arial" panose="020B0604020202020204" pitchFamily="34" charset="0"/>
              <a:buChar char="•"/>
            </a:pPr>
            <a:endParaRPr lang="en-GB" noProof="0" dirty="0">
              <a:solidFill>
                <a:schemeClr val="tx1"/>
              </a:solidFill>
            </a:endParaRPr>
          </a:p>
          <a:p>
            <a:pPr marL="285750" indent="-285750">
              <a:buFont typeface="Arial" panose="020B0604020202020204" pitchFamily="34" charset="0"/>
              <a:buChar char="•"/>
            </a:pPr>
            <a:r>
              <a:rPr lang="en-GB" noProof="0" dirty="0">
                <a:solidFill>
                  <a:schemeClr val="tx1"/>
                </a:solidFill>
              </a:rPr>
              <a:t>Significant adjustment needs for infrastructure of financial markets and technology</a:t>
            </a:r>
          </a:p>
          <a:p>
            <a:endParaRPr lang="en-GB" noProof="0" dirty="0">
              <a:solidFill>
                <a:schemeClr val="tx1"/>
              </a:solidFill>
            </a:endParaRPr>
          </a:p>
          <a:p>
            <a:pPr marL="285750" indent="-285750">
              <a:buFont typeface="Arial" panose="020B0604020202020204" pitchFamily="34" charset="0"/>
              <a:buChar char="•"/>
            </a:pPr>
            <a:r>
              <a:rPr lang="en-GB" noProof="0" dirty="0">
                <a:solidFill>
                  <a:schemeClr val="tx1"/>
                </a:solidFill>
              </a:rPr>
              <a:t>Legal and regulatory risks</a:t>
            </a:r>
            <a:endParaRPr lang="hu-HU" noProof="0" dirty="0">
              <a:solidFill>
                <a:schemeClr val="tx1"/>
              </a:solidFill>
            </a:endParaRP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noProof="0" dirty="0">
                <a:solidFill>
                  <a:schemeClr val="tx1"/>
                </a:solidFill>
              </a:rPr>
              <a:t>Data protection </a:t>
            </a:r>
          </a:p>
          <a:p>
            <a:pPr marL="285750" indent="-285750">
              <a:buFont typeface="Arial" panose="020B0604020202020204" pitchFamily="34" charset="0"/>
              <a:buChar char="•"/>
            </a:pPr>
            <a:endParaRPr lang="en-GB" noProof="0" dirty="0">
              <a:solidFill>
                <a:schemeClr val="tx1"/>
              </a:solidFill>
            </a:endParaRPr>
          </a:p>
          <a:p>
            <a:pPr marL="285750" indent="-285750">
              <a:buFont typeface="Arial" panose="020B0604020202020204" pitchFamily="34" charset="0"/>
              <a:buChar char="•"/>
            </a:pPr>
            <a:r>
              <a:rPr lang="en-GB" noProof="0" dirty="0">
                <a:solidFill>
                  <a:schemeClr val="tx1"/>
                </a:solidFill>
              </a:rPr>
              <a:t>Business risk</a:t>
            </a:r>
          </a:p>
        </p:txBody>
      </p:sp>
      <p:sp>
        <p:nvSpPr>
          <p:cNvPr id="24" name="Téglalap 23">
            <a:extLst>
              <a:ext uri="{FF2B5EF4-FFF2-40B4-BE49-F238E27FC236}">
                <a16:creationId xmlns:a16="http://schemas.microsoft.com/office/drawing/2014/main" id="{059E137B-7C5F-C189-D080-B96AF52418FF}"/>
              </a:ext>
            </a:extLst>
          </p:cNvPr>
          <p:cNvSpPr/>
          <p:nvPr/>
        </p:nvSpPr>
        <p:spPr>
          <a:xfrm>
            <a:off x="5257800" y="1497593"/>
            <a:ext cx="4053840" cy="426720"/>
          </a:xfrm>
          <a:prstGeom prst="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noProof="0" dirty="0"/>
              <a:t>Challenges</a:t>
            </a:r>
          </a:p>
        </p:txBody>
      </p:sp>
    </p:spTree>
    <p:extLst>
      <p:ext uri="{BB962C8B-B14F-4D97-AF65-F5344CB8AC3E}">
        <p14:creationId xmlns:p14="http://schemas.microsoft.com/office/powerpoint/2010/main" val="31854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BBFCE-A1C1-B010-0995-77B80E1B50FB}"/>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6441189C-A383-00FF-7CBC-FA2E6EAA9BA5}"/>
              </a:ext>
            </a:extLst>
          </p:cNvPr>
          <p:cNvSpPr>
            <a:spLocks noGrp="1"/>
          </p:cNvSpPr>
          <p:nvPr>
            <p:ph type="ctrTitle"/>
          </p:nvPr>
        </p:nvSpPr>
        <p:spPr/>
        <p:txBody>
          <a:bodyPr>
            <a:normAutofit/>
          </a:bodyPr>
          <a:lstStyle/>
          <a:p>
            <a:br>
              <a:rPr lang="en-GB" dirty="0"/>
            </a:br>
            <a:r>
              <a:rPr lang="en-GB" dirty="0"/>
              <a:t>Literature Findings</a:t>
            </a:r>
          </a:p>
        </p:txBody>
      </p:sp>
      <p:sp>
        <p:nvSpPr>
          <p:cNvPr id="61" name="Dia számának helye 3">
            <a:extLst>
              <a:ext uri="{FF2B5EF4-FFF2-40B4-BE49-F238E27FC236}">
                <a16:creationId xmlns:a16="http://schemas.microsoft.com/office/drawing/2014/main" id="{E18F678B-FA3E-8F02-FCD4-82F32831AB73}"/>
              </a:ext>
            </a:extLst>
          </p:cNvPr>
          <p:cNvSpPr>
            <a:spLocks noGrp="1"/>
          </p:cNvSpPr>
          <p:nvPr>
            <p:ph type="sldNum" sz="quarter" idx="12"/>
          </p:nvPr>
        </p:nvSpPr>
        <p:spPr>
          <a:xfrm>
            <a:off x="8610600" y="6356350"/>
            <a:ext cx="2743200" cy="365125"/>
          </a:xfrm>
        </p:spPr>
        <p:txBody>
          <a:bodyPr/>
          <a:lstStyle/>
          <a:p>
            <a:fld id="{9EDDDD90-AB0C-4602-91C8-25275B45CDEF}" type="slidenum">
              <a:rPr lang="en-GB" smtClean="0"/>
              <a:t>4</a:t>
            </a:fld>
            <a:endParaRPr lang="en-GB" dirty="0"/>
          </a:p>
        </p:txBody>
      </p:sp>
      <p:pic>
        <p:nvPicPr>
          <p:cNvPr id="3" name="Kép 2">
            <a:extLst>
              <a:ext uri="{FF2B5EF4-FFF2-40B4-BE49-F238E27FC236}">
                <a16:creationId xmlns:a16="http://schemas.microsoft.com/office/drawing/2014/main" id="{74EE1257-B2CD-14AF-D971-EEE185D4E10D}"/>
              </a:ext>
            </a:extLst>
          </p:cNvPr>
          <p:cNvPicPr>
            <a:picLocks noChangeAspect="1"/>
          </p:cNvPicPr>
          <p:nvPr/>
        </p:nvPicPr>
        <p:blipFill>
          <a:blip r:embed="rId3"/>
          <a:stretch>
            <a:fillRect/>
          </a:stretch>
        </p:blipFill>
        <p:spPr>
          <a:xfrm>
            <a:off x="534535" y="1306540"/>
            <a:ext cx="4539250" cy="2378942"/>
          </a:xfrm>
          <a:prstGeom prst="rect">
            <a:avLst/>
          </a:prstGeom>
          <a:ln>
            <a:solidFill>
              <a:schemeClr val="bg1">
                <a:lumMod val="65000"/>
              </a:schemeClr>
            </a:solidFill>
          </a:ln>
        </p:spPr>
      </p:pic>
      <p:pic>
        <p:nvPicPr>
          <p:cNvPr id="8" name="Kép 7">
            <a:extLst>
              <a:ext uri="{FF2B5EF4-FFF2-40B4-BE49-F238E27FC236}">
                <a16:creationId xmlns:a16="http://schemas.microsoft.com/office/drawing/2014/main" id="{66AF67DB-AE72-CBA7-13B1-A242C6B831E0}"/>
              </a:ext>
            </a:extLst>
          </p:cNvPr>
          <p:cNvPicPr>
            <a:picLocks noChangeAspect="1"/>
          </p:cNvPicPr>
          <p:nvPr/>
        </p:nvPicPr>
        <p:blipFill>
          <a:blip r:embed="rId4"/>
          <a:srcRect t="2889" b="1938"/>
          <a:stretch>
            <a:fillRect/>
          </a:stretch>
        </p:blipFill>
        <p:spPr>
          <a:xfrm>
            <a:off x="534534" y="4024036"/>
            <a:ext cx="4539250" cy="2640714"/>
          </a:xfrm>
          <a:prstGeom prst="rect">
            <a:avLst/>
          </a:prstGeom>
          <a:ln>
            <a:solidFill>
              <a:schemeClr val="bg1">
                <a:lumMod val="65000"/>
              </a:schemeClr>
            </a:solidFill>
          </a:ln>
        </p:spPr>
      </p:pic>
      <p:pic>
        <p:nvPicPr>
          <p:cNvPr id="11" name="Kép 10">
            <a:extLst>
              <a:ext uri="{FF2B5EF4-FFF2-40B4-BE49-F238E27FC236}">
                <a16:creationId xmlns:a16="http://schemas.microsoft.com/office/drawing/2014/main" id="{5E1AC44F-7AE8-65E8-8D72-BD0E182178F7}"/>
              </a:ext>
            </a:extLst>
          </p:cNvPr>
          <p:cNvPicPr>
            <a:picLocks noChangeAspect="1"/>
          </p:cNvPicPr>
          <p:nvPr/>
        </p:nvPicPr>
        <p:blipFill>
          <a:blip r:embed="rId5"/>
          <a:srcRect l="18429" r="18578"/>
          <a:stretch>
            <a:fillRect/>
          </a:stretch>
        </p:blipFill>
        <p:spPr>
          <a:xfrm>
            <a:off x="6174144" y="2234018"/>
            <a:ext cx="5722350" cy="3858725"/>
          </a:xfrm>
          <a:prstGeom prst="rect">
            <a:avLst/>
          </a:prstGeom>
          <a:ln>
            <a:solidFill>
              <a:schemeClr val="bg1">
                <a:lumMod val="65000"/>
              </a:schemeClr>
            </a:solidFill>
          </a:ln>
        </p:spPr>
      </p:pic>
      <p:sp>
        <p:nvSpPr>
          <p:cNvPr id="12" name="Téglalap 11">
            <a:extLst>
              <a:ext uri="{FF2B5EF4-FFF2-40B4-BE49-F238E27FC236}">
                <a16:creationId xmlns:a16="http://schemas.microsoft.com/office/drawing/2014/main" id="{B7E64A15-5B9D-4F81-0CEB-987EE90F17A8}"/>
              </a:ext>
            </a:extLst>
          </p:cNvPr>
          <p:cNvSpPr/>
          <p:nvPr/>
        </p:nvSpPr>
        <p:spPr>
          <a:xfrm>
            <a:off x="4496069" y="4052018"/>
            <a:ext cx="1221740" cy="566838"/>
          </a:xfrm>
          <a:prstGeom prst="rect">
            <a:avLst/>
          </a:prstGeom>
          <a:solidFill>
            <a:schemeClr val="accent6"/>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t>Lower yield</a:t>
            </a:r>
          </a:p>
        </p:txBody>
      </p:sp>
      <p:sp>
        <p:nvSpPr>
          <p:cNvPr id="13" name="Téglalap 12">
            <a:extLst>
              <a:ext uri="{FF2B5EF4-FFF2-40B4-BE49-F238E27FC236}">
                <a16:creationId xmlns:a16="http://schemas.microsoft.com/office/drawing/2014/main" id="{0E2AD7BA-E962-B08D-9DBA-57FC67BEF717}"/>
              </a:ext>
            </a:extLst>
          </p:cNvPr>
          <p:cNvSpPr/>
          <p:nvPr/>
        </p:nvSpPr>
        <p:spPr>
          <a:xfrm>
            <a:off x="2237559" y="5174612"/>
            <a:ext cx="1221740" cy="566838"/>
          </a:xfrm>
          <a:prstGeom prst="rect">
            <a:avLst/>
          </a:prstGeom>
          <a:solidFill>
            <a:schemeClr val="accent6"/>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t>Lower fees</a:t>
            </a:r>
          </a:p>
        </p:txBody>
      </p:sp>
      <p:sp>
        <p:nvSpPr>
          <p:cNvPr id="14" name="Téglalap 13">
            <a:extLst>
              <a:ext uri="{FF2B5EF4-FFF2-40B4-BE49-F238E27FC236}">
                <a16:creationId xmlns:a16="http://schemas.microsoft.com/office/drawing/2014/main" id="{397E7AB1-6659-E67C-84C0-6777C2095ECB}"/>
              </a:ext>
            </a:extLst>
          </p:cNvPr>
          <p:cNvSpPr/>
          <p:nvPr/>
        </p:nvSpPr>
        <p:spPr>
          <a:xfrm>
            <a:off x="2092822" y="1437197"/>
            <a:ext cx="1221740" cy="566838"/>
          </a:xfrm>
          <a:prstGeom prst="rect">
            <a:avLst/>
          </a:prstGeom>
          <a:solidFill>
            <a:schemeClr val="accent6"/>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t>Lower yield</a:t>
            </a:r>
          </a:p>
        </p:txBody>
      </p:sp>
      <p:sp>
        <p:nvSpPr>
          <p:cNvPr id="15" name="Téglalap 14">
            <a:extLst>
              <a:ext uri="{FF2B5EF4-FFF2-40B4-BE49-F238E27FC236}">
                <a16:creationId xmlns:a16="http://schemas.microsoft.com/office/drawing/2014/main" id="{89E56F91-6755-12D5-F24C-C86408BFC8F1}"/>
              </a:ext>
            </a:extLst>
          </p:cNvPr>
          <p:cNvSpPr/>
          <p:nvPr/>
        </p:nvSpPr>
        <p:spPr>
          <a:xfrm>
            <a:off x="4496069" y="1435161"/>
            <a:ext cx="1221740" cy="566838"/>
          </a:xfrm>
          <a:prstGeom prst="rect">
            <a:avLst/>
          </a:prstGeom>
          <a:solidFill>
            <a:schemeClr val="accent6"/>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t>Higher fees</a:t>
            </a:r>
          </a:p>
        </p:txBody>
      </p:sp>
      <p:sp>
        <p:nvSpPr>
          <p:cNvPr id="16" name="Téglalap 15">
            <a:extLst>
              <a:ext uri="{FF2B5EF4-FFF2-40B4-BE49-F238E27FC236}">
                <a16:creationId xmlns:a16="http://schemas.microsoft.com/office/drawing/2014/main" id="{147F77D2-7F25-F33B-6CCA-36CA3842D4FC}"/>
              </a:ext>
            </a:extLst>
          </p:cNvPr>
          <p:cNvSpPr/>
          <p:nvPr/>
        </p:nvSpPr>
        <p:spPr>
          <a:xfrm>
            <a:off x="9247738" y="1442055"/>
            <a:ext cx="1221740" cy="566838"/>
          </a:xfrm>
          <a:prstGeom prst="rect">
            <a:avLst/>
          </a:prstGeom>
          <a:solidFill>
            <a:schemeClr val="accent6"/>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noProof="0" dirty="0"/>
              <a:t>Better liquidity</a:t>
            </a:r>
          </a:p>
        </p:txBody>
      </p:sp>
      <p:sp>
        <p:nvSpPr>
          <p:cNvPr id="17" name="Szövegdoboz 16">
            <a:extLst>
              <a:ext uri="{FF2B5EF4-FFF2-40B4-BE49-F238E27FC236}">
                <a16:creationId xmlns:a16="http://schemas.microsoft.com/office/drawing/2014/main" id="{D6017059-E15F-CDD4-BD9B-C1D672F55389}"/>
              </a:ext>
            </a:extLst>
          </p:cNvPr>
          <p:cNvSpPr txBox="1"/>
          <p:nvPr/>
        </p:nvSpPr>
        <p:spPr>
          <a:xfrm>
            <a:off x="534534" y="3685482"/>
            <a:ext cx="5183275" cy="338554"/>
          </a:xfrm>
          <a:prstGeom prst="rect">
            <a:avLst/>
          </a:prstGeom>
          <a:noFill/>
        </p:spPr>
        <p:txBody>
          <a:bodyPr wrap="square">
            <a:spAutoFit/>
          </a:bodyPr>
          <a:lstStyle/>
          <a:p>
            <a:r>
              <a:rPr lang="en-GB" sz="800" noProof="0" dirty="0"/>
              <a:t>Source: </a:t>
            </a:r>
            <a:r>
              <a:rPr lang="en-GB" sz="800" noProof="0" dirty="0">
                <a:hlinkClick r:id="rId6"/>
              </a:rPr>
              <a:t>https://www.ecb.europa.eu/press/financial-stability-publications/macroprudential-bulletin/html/ecb.mpbu202604_03.en.html#toc5</a:t>
            </a:r>
            <a:r>
              <a:rPr lang="en-GB" sz="800" noProof="0" dirty="0"/>
              <a:t> </a:t>
            </a:r>
          </a:p>
        </p:txBody>
      </p:sp>
      <p:sp>
        <p:nvSpPr>
          <p:cNvPr id="18" name="Szövegdoboz 17">
            <a:extLst>
              <a:ext uri="{FF2B5EF4-FFF2-40B4-BE49-F238E27FC236}">
                <a16:creationId xmlns:a16="http://schemas.microsoft.com/office/drawing/2014/main" id="{7ACAA58C-EF9E-F523-A6FD-C3AA787E342C}"/>
              </a:ext>
            </a:extLst>
          </p:cNvPr>
          <p:cNvSpPr txBox="1"/>
          <p:nvPr/>
        </p:nvSpPr>
        <p:spPr>
          <a:xfrm>
            <a:off x="459469" y="6659578"/>
            <a:ext cx="6150538" cy="215444"/>
          </a:xfrm>
          <a:prstGeom prst="rect">
            <a:avLst/>
          </a:prstGeom>
          <a:noFill/>
        </p:spPr>
        <p:txBody>
          <a:bodyPr wrap="square">
            <a:spAutoFit/>
          </a:bodyPr>
          <a:lstStyle/>
          <a:p>
            <a:r>
              <a:rPr lang="en-GB" sz="800" noProof="0" dirty="0"/>
              <a:t>Source: </a:t>
            </a:r>
            <a:r>
              <a:rPr lang="en-GB" sz="800" noProof="0" dirty="0">
                <a:hlinkClick r:id="rId7"/>
              </a:rPr>
              <a:t>https://www.hkma.gov.hk/media/eng/publication-and-research/research/research-memorandums/2023/RM04-2023.pdf</a:t>
            </a:r>
            <a:r>
              <a:rPr lang="en-GB" sz="800" noProof="0" dirty="0"/>
              <a:t> </a:t>
            </a:r>
          </a:p>
        </p:txBody>
      </p:sp>
      <p:sp>
        <p:nvSpPr>
          <p:cNvPr id="22" name="Szövegdoboz 21">
            <a:extLst>
              <a:ext uri="{FF2B5EF4-FFF2-40B4-BE49-F238E27FC236}">
                <a16:creationId xmlns:a16="http://schemas.microsoft.com/office/drawing/2014/main" id="{2CDB19DF-6DEE-D248-68DF-C784927DDDC0}"/>
              </a:ext>
            </a:extLst>
          </p:cNvPr>
          <p:cNvSpPr txBox="1"/>
          <p:nvPr/>
        </p:nvSpPr>
        <p:spPr>
          <a:xfrm>
            <a:off x="6068598" y="6092743"/>
            <a:ext cx="6150538" cy="215444"/>
          </a:xfrm>
          <a:prstGeom prst="rect">
            <a:avLst/>
          </a:prstGeom>
          <a:noFill/>
        </p:spPr>
        <p:txBody>
          <a:bodyPr wrap="square">
            <a:spAutoFit/>
          </a:bodyPr>
          <a:lstStyle/>
          <a:p>
            <a:r>
              <a:rPr lang="en-GB" sz="800" noProof="0" dirty="0"/>
              <a:t>Source: </a:t>
            </a:r>
            <a:r>
              <a:rPr lang="en-GB" sz="800" noProof="0" dirty="0">
                <a:hlinkClick r:id="rId7"/>
              </a:rPr>
              <a:t>https://www.hkma.gov.hk/media/eng/publication-and-research/research/research-memorandums/2023/RM04-2023.pdf</a:t>
            </a:r>
            <a:r>
              <a:rPr lang="en-GB" sz="800" noProof="0" dirty="0"/>
              <a:t> </a:t>
            </a:r>
          </a:p>
        </p:txBody>
      </p:sp>
      <p:sp>
        <p:nvSpPr>
          <p:cNvPr id="24" name="Nyíl: lefelé mutató 23">
            <a:extLst>
              <a:ext uri="{FF2B5EF4-FFF2-40B4-BE49-F238E27FC236}">
                <a16:creationId xmlns:a16="http://schemas.microsoft.com/office/drawing/2014/main" id="{17F667C7-F823-F259-C7AD-BD6AF19FAF59}"/>
              </a:ext>
            </a:extLst>
          </p:cNvPr>
          <p:cNvSpPr/>
          <p:nvPr/>
        </p:nvSpPr>
        <p:spPr>
          <a:xfrm rot="14780849">
            <a:off x="3993798" y="1699259"/>
            <a:ext cx="453136" cy="445498"/>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Nyíl: lefelé mutató 24">
            <a:extLst>
              <a:ext uri="{FF2B5EF4-FFF2-40B4-BE49-F238E27FC236}">
                <a16:creationId xmlns:a16="http://schemas.microsoft.com/office/drawing/2014/main" id="{DA2D43E5-9941-5C4F-76F9-FB028E3AFE9E}"/>
              </a:ext>
            </a:extLst>
          </p:cNvPr>
          <p:cNvSpPr/>
          <p:nvPr/>
        </p:nvSpPr>
        <p:spPr>
          <a:xfrm rot="14780849">
            <a:off x="4150261" y="4631701"/>
            <a:ext cx="453136" cy="445498"/>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Nyíl: lefelé mutató 25">
            <a:extLst>
              <a:ext uri="{FF2B5EF4-FFF2-40B4-BE49-F238E27FC236}">
                <a16:creationId xmlns:a16="http://schemas.microsoft.com/office/drawing/2014/main" id="{D50D73AA-B115-6CB3-4B3D-915F4044E44B}"/>
              </a:ext>
            </a:extLst>
          </p:cNvPr>
          <p:cNvSpPr/>
          <p:nvPr/>
        </p:nvSpPr>
        <p:spPr>
          <a:xfrm rot="14780849">
            <a:off x="2282657" y="5779634"/>
            <a:ext cx="453136" cy="445498"/>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Nyíl: lefelé mutató 26">
            <a:extLst>
              <a:ext uri="{FF2B5EF4-FFF2-40B4-BE49-F238E27FC236}">
                <a16:creationId xmlns:a16="http://schemas.microsoft.com/office/drawing/2014/main" id="{FEFCB093-ECEF-460B-001A-CB8DF673D415}"/>
              </a:ext>
            </a:extLst>
          </p:cNvPr>
          <p:cNvSpPr/>
          <p:nvPr/>
        </p:nvSpPr>
        <p:spPr>
          <a:xfrm rot="14780849">
            <a:off x="1744039" y="1993449"/>
            <a:ext cx="453136" cy="445498"/>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Nyíl: lefelé mutató 27">
            <a:extLst>
              <a:ext uri="{FF2B5EF4-FFF2-40B4-BE49-F238E27FC236}">
                <a16:creationId xmlns:a16="http://schemas.microsoft.com/office/drawing/2014/main" id="{7069694F-7654-F358-F338-F340AAA9FE17}"/>
              </a:ext>
            </a:extLst>
          </p:cNvPr>
          <p:cNvSpPr/>
          <p:nvPr/>
        </p:nvSpPr>
        <p:spPr>
          <a:xfrm rot="14780849">
            <a:off x="8821659" y="1992267"/>
            <a:ext cx="453136" cy="445498"/>
          </a:xfrm>
          <a:prstGeom prst="down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2787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p:bldP spid="18" grpId="0"/>
      <p:bldP spid="22" grpId="0"/>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54E5-B4FE-2176-9B35-68CE4EB533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D52996-B27E-835D-C193-0FC4F4FFDD5B}"/>
              </a:ext>
            </a:extLst>
          </p:cNvPr>
          <p:cNvSpPr>
            <a:spLocks noGrp="1"/>
          </p:cNvSpPr>
          <p:nvPr>
            <p:ph type="body" sz="quarter" idx="10"/>
          </p:nvPr>
        </p:nvSpPr>
        <p:spPr/>
        <p:txBody>
          <a:bodyPr/>
          <a:lstStyle/>
          <a:p>
            <a:r>
              <a:rPr lang="en-GB" noProof="0" dirty="0"/>
              <a:t>Tokenised bonds in the </a:t>
            </a:r>
            <a:r>
              <a:rPr lang="en-GB" noProof="0" dirty="0" err="1"/>
              <a:t>esg</a:t>
            </a:r>
            <a:r>
              <a:rPr lang="en-GB" noProof="0" dirty="0"/>
              <a:t> space</a:t>
            </a:r>
          </a:p>
        </p:txBody>
      </p:sp>
    </p:spTree>
    <p:extLst>
      <p:ext uri="{BB962C8B-B14F-4D97-AF65-F5344CB8AC3E}">
        <p14:creationId xmlns:p14="http://schemas.microsoft.com/office/powerpoint/2010/main" val="75343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25F0E3-360A-8BD7-BE2D-D959AD46B5D6}"/>
              </a:ext>
            </a:extLst>
          </p:cNvPr>
          <p:cNvSpPr>
            <a:spLocks noGrp="1"/>
          </p:cNvSpPr>
          <p:nvPr>
            <p:ph type="ctrTitle"/>
          </p:nvPr>
        </p:nvSpPr>
        <p:spPr/>
        <p:txBody>
          <a:bodyPr>
            <a:normAutofit/>
          </a:bodyPr>
          <a:lstStyle/>
          <a:p>
            <a:r>
              <a:rPr lang="en-GB" noProof="0" dirty="0" err="1"/>
              <a:t>Esg</a:t>
            </a:r>
            <a:r>
              <a:rPr lang="en-GB" noProof="0" dirty="0"/>
              <a:t> relevance</a:t>
            </a:r>
          </a:p>
        </p:txBody>
      </p:sp>
      <p:sp>
        <p:nvSpPr>
          <p:cNvPr id="7" name="Dia számának helye 3">
            <a:extLst>
              <a:ext uri="{FF2B5EF4-FFF2-40B4-BE49-F238E27FC236}">
                <a16:creationId xmlns:a16="http://schemas.microsoft.com/office/drawing/2014/main" id="{36AC16AD-2302-3578-A007-4408338D481E}"/>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6</a:t>
            </a:fld>
            <a:endParaRPr lang="en-GB" noProof="0" dirty="0"/>
          </a:p>
        </p:txBody>
      </p:sp>
      <p:sp>
        <p:nvSpPr>
          <p:cNvPr id="11" name="Téglalap 10">
            <a:extLst>
              <a:ext uri="{FF2B5EF4-FFF2-40B4-BE49-F238E27FC236}">
                <a16:creationId xmlns:a16="http://schemas.microsoft.com/office/drawing/2014/main" id="{CF5B076A-2289-F124-B46B-C6B73F08558E}"/>
              </a:ext>
            </a:extLst>
          </p:cNvPr>
          <p:cNvSpPr/>
          <p:nvPr/>
        </p:nvSpPr>
        <p:spPr>
          <a:xfrm>
            <a:off x="884411" y="1313230"/>
            <a:ext cx="710953" cy="1777211"/>
          </a:xfrm>
          <a:prstGeom prst="rect">
            <a:avLst/>
          </a:prstGeom>
          <a:solidFill>
            <a:schemeClr val="tx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noProof="0" dirty="0"/>
              <a:t>Issuer’s </a:t>
            </a:r>
            <a:endParaRPr lang="hu-HU" sz="1600" noProof="0" dirty="0"/>
          </a:p>
          <a:p>
            <a:pPr algn="ctr"/>
            <a:r>
              <a:rPr lang="en-GB" sz="1600" noProof="0" dirty="0"/>
              <a:t>challenges</a:t>
            </a:r>
          </a:p>
        </p:txBody>
      </p:sp>
      <p:sp>
        <p:nvSpPr>
          <p:cNvPr id="13" name="Téglalap 12">
            <a:extLst>
              <a:ext uri="{FF2B5EF4-FFF2-40B4-BE49-F238E27FC236}">
                <a16:creationId xmlns:a16="http://schemas.microsoft.com/office/drawing/2014/main" id="{1852F6FF-87DC-3BAE-1229-DB9761B3BB0B}"/>
              </a:ext>
            </a:extLst>
          </p:cNvPr>
          <p:cNvSpPr/>
          <p:nvPr/>
        </p:nvSpPr>
        <p:spPr>
          <a:xfrm>
            <a:off x="884410" y="3259706"/>
            <a:ext cx="710953" cy="1777211"/>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noProof="0" dirty="0"/>
              <a:t>Investor’s challenges</a:t>
            </a:r>
          </a:p>
        </p:txBody>
      </p:sp>
      <p:sp>
        <p:nvSpPr>
          <p:cNvPr id="17" name="Téglalap 16">
            <a:extLst>
              <a:ext uri="{FF2B5EF4-FFF2-40B4-BE49-F238E27FC236}">
                <a16:creationId xmlns:a16="http://schemas.microsoft.com/office/drawing/2014/main" id="{EA58EF9F-2BB4-16A0-7814-F2929D5A5172}"/>
              </a:ext>
            </a:extLst>
          </p:cNvPr>
          <p:cNvSpPr/>
          <p:nvPr/>
        </p:nvSpPr>
        <p:spPr>
          <a:xfrm>
            <a:off x="1736203" y="1313230"/>
            <a:ext cx="7477245" cy="1777211"/>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tx2"/>
              </a:buClr>
              <a:buFont typeface="Arial" panose="020B0604020202020204" pitchFamily="34" charset="0"/>
              <a:buChar char="•"/>
            </a:pPr>
            <a:r>
              <a:rPr lang="en-GB" sz="1400" noProof="0" dirty="0">
                <a:solidFill>
                  <a:schemeClr val="tx1"/>
                </a:solidFill>
              </a:rPr>
              <a:t>Detailed reporting on the allocation and the impact of the bond proceeds</a:t>
            </a:r>
          </a:p>
          <a:p>
            <a:pPr marL="285750" indent="-285750">
              <a:buClr>
                <a:schemeClr val="tx2"/>
              </a:buClr>
              <a:buFont typeface="Arial" panose="020B0604020202020204" pitchFamily="34" charset="0"/>
              <a:buChar char="•"/>
            </a:pPr>
            <a:endParaRPr lang="en-GB" sz="1400" noProof="0" dirty="0">
              <a:solidFill>
                <a:schemeClr val="tx1"/>
              </a:solidFill>
            </a:endParaRPr>
          </a:p>
          <a:p>
            <a:pPr marL="285750" indent="-285750">
              <a:buClr>
                <a:schemeClr val="tx2"/>
              </a:buClr>
              <a:buFont typeface="Arial" panose="020B0604020202020204" pitchFamily="34" charset="0"/>
              <a:buChar char="•"/>
            </a:pPr>
            <a:r>
              <a:rPr lang="en-GB" sz="1400" noProof="0" dirty="0">
                <a:solidFill>
                  <a:schemeClr val="tx1"/>
                </a:solidFill>
              </a:rPr>
              <a:t>Data collection from different sources</a:t>
            </a:r>
          </a:p>
          <a:p>
            <a:pPr marL="285750" indent="-285750">
              <a:buClr>
                <a:schemeClr val="tx2"/>
              </a:buClr>
              <a:buFont typeface="Arial" panose="020B0604020202020204" pitchFamily="34" charset="0"/>
              <a:buChar char="•"/>
            </a:pPr>
            <a:endParaRPr lang="en-GB" sz="1400" noProof="0" dirty="0">
              <a:solidFill>
                <a:schemeClr val="tx1"/>
              </a:solidFill>
            </a:endParaRPr>
          </a:p>
          <a:p>
            <a:pPr marL="285750" indent="-285750">
              <a:buClr>
                <a:schemeClr val="tx2"/>
              </a:buClr>
              <a:buFont typeface="Arial" panose="020B0604020202020204" pitchFamily="34" charset="0"/>
              <a:buChar char="•"/>
            </a:pPr>
            <a:r>
              <a:rPr lang="en-GB" sz="1400" noProof="0" dirty="0" err="1">
                <a:solidFill>
                  <a:schemeClr val="tx1"/>
                </a:solidFill>
              </a:rPr>
              <a:t>Calculati</a:t>
            </a:r>
            <a:r>
              <a:rPr lang="hu-HU" sz="1400" noProof="0" dirty="0">
                <a:solidFill>
                  <a:schemeClr val="tx1"/>
                </a:solidFill>
              </a:rPr>
              <a:t>on</a:t>
            </a:r>
            <a:r>
              <a:rPr lang="en-GB" sz="1400" noProof="0" dirty="0">
                <a:solidFill>
                  <a:schemeClr val="tx1"/>
                </a:solidFill>
              </a:rPr>
              <a:t> of ESG metrics</a:t>
            </a:r>
          </a:p>
          <a:p>
            <a:pPr marL="285750" indent="-285750">
              <a:buClr>
                <a:schemeClr val="tx2"/>
              </a:buClr>
              <a:buFont typeface="Arial" panose="020B0604020202020204" pitchFamily="34" charset="0"/>
              <a:buChar char="•"/>
            </a:pPr>
            <a:endParaRPr lang="en-GB" sz="1400" noProof="0" dirty="0">
              <a:solidFill>
                <a:schemeClr val="tx1"/>
              </a:solidFill>
            </a:endParaRPr>
          </a:p>
          <a:p>
            <a:pPr marL="285750" indent="-285750">
              <a:buClr>
                <a:schemeClr val="tx2"/>
              </a:buClr>
              <a:buFont typeface="Arial" panose="020B0604020202020204" pitchFamily="34" charset="0"/>
              <a:buChar char="•"/>
            </a:pPr>
            <a:r>
              <a:rPr lang="en-GB" sz="1400" noProof="0" dirty="0">
                <a:solidFill>
                  <a:schemeClr val="tx1"/>
                </a:solidFill>
              </a:rPr>
              <a:t>Manual reporting processes are prone to human error, leading to potential inaccuracies and inconsistencies in sustainability impact data.</a:t>
            </a:r>
          </a:p>
        </p:txBody>
      </p:sp>
      <p:sp>
        <p:nvSpPr>
          <p:cNvPr id="18" name="Téglalap 17">
            <a:extLst>
              <a:ext uri="{FF2B5EF4-FFF2-40B4-BE49-F238E27FC236}">
                <a16:creationId xmlns:a16="http://schemas.microsoft.com/office/drawing/2014/main" id="{982C9546-E541-48C3-4AE6-BA37DE4949C0}"/>
              </a:ext>
            </a:extLst>
          </p:cNvPr>
          <p:cNvSpPr/>
          <p:nvPr/>
        </p:nvSpPr>
        <p:spPr>
          <a:xfrm>
            <a:off x="1747763" y="3242841"/>
            <a:ext cx="7477245" cy="177721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GB" sz="1400" noProof="0" dirty="0">
                <a:solidFill>
                  <a:schemeClr val="tx1"/>
                </a:solidFill>
              </a:rPr>
              <a:t>Limited ability to access real-time data on</a:t>
            </a:r>
            <a:r>
              <a:rPr lang="hu-HU" sz="1400" noProof="0" dirty="0">
                <a:solidFill>
                  <a:schemeClr val="tx1"/>
                </a:solidFill>
              </a:rPr>
              <a:t> (re)</a:t>
            </a:r>
            <a:r>
              <a:rPr lang="en-GB" sz="1400" noProof="0" dirty="0">
                <a:solidFill>
                  <a:schemeClr val="tx1"/>
                </a:solidFill>
              </a:rPr>
              <a:t>financed projects </a:t>
            </a:r>
          </a:p>
          <a:p>
            <a:pPr marL="285750" indent="-285750">
              <a:buClr>
                <a:schemeClr val="accent1"/>
              </a:buClr>
              <a:buFont typeface="Arial" panose="020B0604020202020204" pitchFamily="34" charset="0"/>
              <a:buChar char="•"/>
            </a:pPr>
            <a:endParaRPr lang="en-GB" sz="1400" noProof="0" dirty="0">
              <a:solidFill>
                <a:schemeClr val="tx1"/>
              </a:solidFill>
            </a:endParaRPr>
          </a:p>
          <a:p>
            <a:pPr marL="285750" indent="-285750">
              <a:buClr>
                <a:schemeClr val="accent1"/>
              </a:buClr>
              <a:buFont typeface="Arial" panose="020B0604020202020204" pitchFamily="34" charset="0"/>
              <a:buChar char="•"/>
            </a:pPr>
            <a:r>
              <a:rPr lang="en-GB" sz="1400" noProof="0" dirty="0">
                <a:solidFill>
                  <a:schemeClr val="tx1"/>
                </a:solidFill>
              </a:rPr>
              <a:t>Reliance on periodic issuer reports, with little continuous visibility on project progress</a:t>
            </a:r>
          </a:p>
          <a:p>
            <a:pPr marL="285750" indent="-285750">
              <a:buClr>
                <a:schemeClr val="accent1"/>
              </a:buClr>
              <a:buFont typeface="Arial" panose="020B0604020202020204" pitchFamily="34" charset="0"/>
              <a:buChar char="•"/>
            </a:pPr>
            <a:endParaRPr lang="en-GB" sz="1400" noProof="0" dirty="0">
              <a:solidFill>
                <a:schemeClr val="tx1"/>
              </a:solidFill>
            </a:endParaRPr>
          </a:p>
          <a:p>
            <a:pPr marL="285750" indent="-285750">
              <a:buClr>
                <a:schemeClr val="accent1"/>
              </a:buClr>
              <a:buFont typeface="Arial" panose="020B0604020202020204" pitchFamily="34" charset="0"/>
              <a:buChar char="•"/>
            </a:pPr>
            <a:r>
              <a:rPr lang="en-GB" sz="1400" noProof="0" dirty="0">
                <a:solidFill>
                  <a:schemeClr val="tx1"/>
                </a:solidFill>
              </a:rPr>
              <a:t>After the green bond is allocated, impact is no longer calculated (lack of life-cycle data)</a:t>
            </a:r>
          </a:p>
          <a:p>
            <a:pPr marL="285750" indent="-285750">
              <a:buClr>
                <a:schemeClr val="accent1"/>
              </a:buClr>
              <a:buFont typeface="Arial" panose="020B0604020202020204" pitchFamily="34" charset="0"/>
              <a:buChar char="•"/>
            </a:pPr>
            <a:endParaRPr lang="en-GB" sz="1400" noProof="0" dirty="0">
              <a:solidFill>
                <a:schemeClr val="tx1"/>
              </a:solidFill>
            </a:endParaRPr>
          </a:p>
          <a:p>
            <a:pPr marL="285750" indent="-285750">
              <a:buClr>
                <a:schemeClr val="accent1"/>
              </a:buClr>
              <a:buFont typeface="Arial" panose="020B0604020202020204" pitchFamily="34" charset="0"/>
              <a:buChar char="•"/>
            </a:pPr>
            <a:r>
              <a:rPr lang="en-GB" sz="1400" noProof="0" dirty="0">
                <a:solidFill>
                  <a:schemeClr val="tx1"/>
                </a:solidFill>
              </a:rPr>
              <a:t>Must aggregate green data from multiple fragmented sources (annual reports, disclosures, issuer websites) </a:t>
            </a:r>
          </a:p>
        </p:txBody>
      </p:sp>
      <p:sp>
        <p:nvSpPr>
          <p:cNvPr id="22" name="Téglalap 21">
            <a:extLst>
              <a:ext uri="{FF2B5EF4-FFF2-40B4-BE49-F238E27FC236}">
                <a16:creationId xmlns:a16="http://schemas.microsoft.com/office/drawing/2014/main" id="{8781CFF0-EE6F-7D79-E94F-6C62C968057C}"/>
              </a:ext>
            </a:extLst>
          </p:cNvPr>
          <p:cNvSpPr/>
          <p:nvPr/>
        </p:nvSpPr>
        <p:spPr>
          <a:xfrm>
            <a:off x="962196" y="5820468"/>
            <a:ext cx="8340598" cy="87323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Blockchain-based</a:t>
            </a:r>
            <a:r>
              <a:rPr lang="hu-HU" b="1" dirty="0"/>
              <a:t> </a:t>
            </a:r>
            <a:r>
              <a:rPr lang="en-GB" b="1" dirty="0"/>
              <a:t>tokenised</a:t>
            </a:r>
            <a:r>
              <a:rPr lang="en-GB" b="1" noProof="0" dirty="0"/>
              <a:t> bonds can improve data tracking, reporting and impact calculation. </a:t>
            </a:r>
          </a:p>
        </p:txBody>
      </p:sp>
      <p:sp>
        <p:nvSpPr>
          <p:cNvPr id="23" name="Nyíl: ötszög 22">
            <a:extLst>
              <a:ext uri="{FF2B5EF4-FFF2-40B4-BE49-F238E27FC236}">
                <a16:creationId xmlns:a16="http://schemas.microsoft.com/office/drawing/2014/main" id="{888BEE78-2929-4521-91F0-2761E2E1881C}"/>
              </a:ext>
            </a:extLst>
          </p:cNvPr>
          <p:cNvSpPr/>
          <p:nvPr/>
        </p:nvSpPr>
        <p:spPr>
          <a:xfrm rot="5400000">
            <a:off x="4875858" y="2995017"/>
            <a:ext cx="513274" cy="4909725"/>
          </a:xfrm>
          <a:prstGeom prst="homePlate">
            <a:avLst>
              <a:gd name="adj" fmla="val 10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4" name="Ellipszis 23">
            <a:extLst>
              <a:ext uri="{FF2B5EF4-FFF2-40B4-BE49-F238E27FC236}">
                <a16:creationId xmlns:a16="http://schemas.microsoft.com/office/drawing/2014/main" id="{DAF451A5-06DF-E77D-498F-1502D85CEEA8}"/>
              </a:ext>
            </a:extLst>
          </p:cNvPr>
          <p:cNvSpPr/>
          <p:nvPr/>
        </p:nvSpPr>
        <p:spPr>
          <a:xfrm>
            <a:off x="503410" y="5411801"/>
            <a:ext cx="762000" cy="703384"/>
          </a:xfrm>
          <a:prstGeom prst="ellipse">
            <a:avLst/>
          </a:prstGeom>
          <a:solidFill>
            <a:schemeClr val="accent1"/>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2400" b="1" dirty="0"/>
              <a:t>!</a:t>
            </a:r>
          </a:p>
        </p:txBody>
      </p:sp>
    </p:spTree>
    <p:extLst>
      <p:ext uri="{BB962C8B-B14F-4D97-AF65-F5344CB8AC3E}">
        <p14:creationId xmlns:p14="http://schemas.microsoft.com/office/powerpoint/2010/main" val="381095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7" grpId="0" animBg="1"/>
      <p:bldP spid="18"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F9D7-BA4C-18A6-77E5-3DCD5E41F5CE}"/>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134225B1-A277-D1E7-4EB8-AE05807689CA}"/>
              </a:ext>
            </a:extLst>
          </p:cNvPr>
          <p:cNvSpPr>
            <a:spLocks noGrp="1"/>
          </p:cNvSpPr>
          <p:nvPr>
            <p:ph type="ctrTitle"/>
          </p:nvPr>
        </p:nvSpPr>
        <p:spPr/>
        <p:txBody>
          <a:bodyPr>
            <a:normAutofit/>
          </a:bodyPr>
          <a:lstStyle/>
          <a:p>
            <a:r>
              <a:rPr lang="en-GB" noProof="0" dirty="0"/>
              <a:t>CASE </a:t>
            </a:r>
            <a:r>
              <a:rPr lang="en-GB" noProof="0" dirty="0" err="1"/>
              <a:t>STUDy</a:t>
            </a:r>
            <a:r>
              <a:rPr lang="en-GB" noProof="0" dirty="0"/>
              <a:t>: Hitachi (2024) </a:t>
            </a:r>
            <a:br>
              <a:rPr lang="en-GB" noProof="0" dirty="0"/>
            </a:br>
            <a:r>
              <a:rPr lang="en-GB" noProof="0" dirty="0"/>
              <a:t>digital green bond</a:t>
            </a:r>
          </a:p>
        </p:txBody>
      </p:sp>
      <p:sp>
        <p:nvSpPr>
          <p:cNvPr id="7" name="Dia számának helye 3">
            <a:extLst>
              <a:ext uri="{FF2B5EF4-FFF2-40B4-BE49-F238E27FC236}">
                <a16:creationId xmlns:a16="http://schemas.microsoft.com/office/drawing/2014/main" id="{507A2D2E-FA7D-B117-BA14-9A795E6A68B1}"/>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7</a:t>
            </a:fld>
            <a:endParaRPr lang="en-GB" noProof="0" dirty="0"/>
          </a:p>
        </p:txBody>
      </p:sp>
      <p:pic>
        <p:nvPicPr>
          <p:cNvPr id="3" name="Kép 2">
            <a:extLst>
              <a:ext uri="{FF2B5EF4-FFF2-40B4-BE49-F238E27FC236}">
                <a16:creationId xmlns:a16="http://schemas.microsoft.com/office/drawing/2014/main" id="{82E84F50-0256-8093-4CB0-FC025981B71A}"/>
              </a:ext>
            </a:extLst>
          </p:cNvPr>
          <p:cNvPicPr>
            <a:picLocks noChangeAspect="1"/>
          </p:cNvPicPr>
          <p:nvPr/>
        </p:nvPicPr>
        <p:blipFill>
          <a:blip r:embed="rId3"/>
          <a:stretch>
            <a:fillRect/>
          </a:stretch>
        </p:blipFill>
        <p:spPr>
          <a:xfrm>
            <a:off x="5196480" y="1818771"/>
            <a:ext cx="6279223" cy="3612807"/>
          </a:xfrm>
          <a:prstGeom prst="rect">
            <a:avLst/>
          </a:prstGeom>
          <a:ln>
            <a:solidFill>
              <a:schemeClr val="bg1">
                <a:lumMod val="65000"/>
              </a:schemeClr>
            </a:solidFill>
          </a:ln>
        </p:spPr>
      </p:pic>
      <p:sp>
        <p:nvSpPr>
          <p:cNvPr id="4" name="Szövegdoboz 3">
            <a:extLst>
              <a:ext uri="{FF2B5EF4-FFF2-40B4-BE49-F238E27FC236}">
                <a16:creationId xmlns:a16="http://schemas.microsoft.com/office/drawing/2014/main" id="{D421858F-FBE0-7E67-8255-727F11DB2333}"/>
              </a:ext>
            </a:extLst>
          </p:cNvPr>
          <p:cNvSpPr txBox="1"/>
          <p:nvPr/>
        </p:nvSpPr>
        <p:spPr>
          <a:xfrm>
            <a:off x="5196480" y="5432298"/>
            <a:ext cx="6520205" cy="461665"/>
          </a:xfrm>
          <a:prstGeom prst="rect">
            <a:avLst/>
          </a:prstGeom>
          <a:noFill/>
        </p:spPr>
        <p:txBody>
          <a:bodyPr wrap="square">
            <a:spAutoFit/>
          </a:bodyPr>
          <a:lstStyle/>
          <a:p>
            <a:r>
              <a:rPr lang="hu-HU" sz="800" dirty="0" err="1"/>
              <a:t>Source</a:t>
            </a:r>
            <a:r>
              <a:rPr lang="hu-HU" sz="800" dirty="0"/>
              <a:t>: </a:t>
            </a:r>
          </a:p>
          <a:p>
            <a:r>
              <a:rPr lang="hu-HU" sz="800" dirty="0">
                <a:hlinkClick r:id="rId4"/>
              </a:rPr>
              <a:t>https://www.hitachi.com/en/press/articles/2023/11/1116/</a:t>
            </a:r>
            <a:r>
              <a:rPr lang="hu-HU" sz="800" dirty="0"/>
              <a:t> </a:t>
            </a:r>
          </a:p>
          <a:p>
            <a:r>
              <a:rPr lang="hu-HU" sz="800" dirty="0">
                <a:hlinkClick r:id="rId5"/>
              </a:rPr>
              <a:t>https://asianbondsonline.adb.org/events/2025/42nd-abmf-meeting/sf-13feb-session4-akema.pdf</a:t>
            </a:r>
            <a:r>
              <a:rPr lang="hu-HU" sz="800" dirty="0"/>
              <a:t> </a:t>
            </a:r>
          </a:p>
        </p:txBody>
      </p:sp>
      <p:sp>
        <p:nvSpPr>
          <p:cNvPr id="5" name="Szövegdoboz 4">
            <a:extLst>
              <a:ext uri="{FF2B5EF4-FFF2-40B4-BE49-F238E27FC236}">
                <a16:creationId xmlns:a16="http://schemas.microsoft.com/office/drawing/2014/main" id="{16CA1E93-580B-B508-783B-3292AA8A03FC}"/>
              </a:ext>
            </a:extLst>
          </p:cNvPr>
          <p:cNvSpPr txBox="1"/>
          <p:nvPr/>
        </p:nvSpPr>
        <p:spPr>
          <a:xfrm>
            <a:off x="727325" y="1831073"/>
            <a:ext cx="4228174" cy="3970318"/>
          </a:xfrm>
          <a:prstGeom prst="rect">
            <a:avLst/>
          </a:prstGeom>
          <a:noFill/>
        </p:spPr>
        <p:txBody>
          <a:bodyPr wrap="square">
            <a:spAutoFit/>
          </a:bodyPr>
          <a:lstStyle/>
          <a:p>
            <a:pPr marL="171450" indent="-171450">
              <a:buFont typeface="Arial" panose="020B0604020202020204" pitchFamily="34" charset="0"/>
              <a:buChar char="•"/>
            </a:pPr>
            <a:r>
              <a:rPr lang="en-GB" sz="1400" noProof="0" dirty="0"/>
              <a:t>Hitachi issued </a:t>
            </a:r>
            <a:r>
              <a:rPr lang="en-GB" sz="1400" b="1" noProof="0" dirty="0"/>
              <a:t>digital green </a:t>
            </a:r>
            <a:r>
              <a:rPr lang="hu-HU" sz="1400" noProof="0" dirty="0"/>
              <a:t>(</a:t>
            </a:r>
            <a:r>
              <a:rPr lang="hu-HU" sz="1400" noProof="0" dirty="0" err="1"/>
              <a:t>tokenised</a:t>
            </a:r>
            <a:r>
              <a:rPr lang="hu-HU" sz="1400" noProof="0" dirty="0"/>
              <a:t>) </a:t>
            </a:r>
            <a:r>
              <a:rPr lang="en-GB" sz="1400" b="1" noProof="0" dirty="0"/>
              <a:t>bond </a:t>
            </a:r>
            <a:r>
              <a:rPr lang="en-GB" sz="1400" noProof="0" dirty="0"/>
              <a:t>on the „</a:t>
            </a:r>
            <a:r>
              <a:rPr lang="en-GB" sz="1400" b="1" noProof="0" dirty="0" err="1"/>
              <a:t>ibet</a:t>
            </a:r>
            <a:r>
              <a:rPr lang="en-GB" sz="1400" b="1" noProof="0" dirty="0"/>
              <a:t> for Fin</a:t>
            </a:r>
            <a:r>
              <a:rPr lang="en-GB" sz="1400" noProof="0" dirty="0"/>
              <a:t>” blockchain platform, operated by BOOSTRY using IoT technology.</a:t>
            </a:r>
          </a:p>
          <a:p>
            <a:endParaRPr lang="en-GB" sz="1400" noProof="0" dirty="0"/>
          </a:p>
          <a:p>
            <a:pPr marL="171450" indent="-171450">
              <a:buFont typeface="Arial" panose="020B0604020202020204" pitchFamily="34" charset="0"/>
              <a:buChar char="•"/>
            </a:pPr>
            <a:r>
              <a:rPr lang="en-GB" sz="1400" noProof="0" dirty="0"/>
              <a:t>The proceeds from the digital green bond were used to refinance the renovation and construction costs of the </a:t>
            </a:r>
            <a:r>
              <a:rPr lang="en-GB" sz="1400" noProof="0" dirty="0" err="1"/>
              <a:t>Kyōsō</a:t>
            </a:r>
            <a:r>
              <a:rPr lang="en-GB" sz="1400" noProof="0" dirty="0"/>
              <a:t>-to building of Hitachi’s Central Research Laboratory (energy saving building).</a:t>
            </a:r>
          </a:p>
          <a:p>
            <a:pPr marL="171450" indent="-171450">
              <a:buFont typeface="Arial" panose="020B0604020202020204" pitchFamily="34" charset="0"/>
              <a:buChar char="•"/>
            </a:pPr>
            <a:endParaRPr lang="en-GB" sz="1400" noProof="0" dirty="0"/>
          </a:p>
          <a:p>
            <a:pPr marL="171450" indent="-171450">
              <a:buFont typeface="Arial" panose="020B0604020202020204" pitchFamily="34" charset="0"/>
              <a:buChar char="•"/>
            </a:pPr>
            <a:r>
              <a:rPr lang="en-GB" sz="1400" b="1" noProof="0" dirty="0"/>
              <a:t>Green Tracking Hub </a:t>
            </a:r>
            <a:r>
              <a:rPr lang="en-GB" sz="1400" noProof="0" dirty="0"/>
              <a:t>jointly developed by Hitachi and JPXI that automatically measures the volume of </a:t>
            </a:r>
            <a:r>
              <a:rPr lang="en-GB" sz="1400" b="1" noProof="0" dirty="0"/>
              <a:t>electricity consumed </a:t>
            </a:r>
            <a:r>
              <a:rPr lang="en-GB" sz="1400" noProof="0" dirty="0"/>
              <a:t>at the buildings, to which funds were allocated, and </a:t>
            </a:r>
            <a:r>
              <a:rPr lang="en-GB" sz="1400" b="1" noProof="0" dirty="0"/>
              <a:t>converts the volume into a comparison of volume of CO</a:t>
            </a:r>
            <a:r>
              <a:rPr lang="en-GB" sz="1400" b="1" baseline="-25000" noProof="0" dirty="0"/>
              <a:t>2</a:t>
            </a:r>
            <a:r>
              <a:rPr lang="en-GB" sz="1400" b="1" noProof="0" dirty="0"/>
              <a:t> avoided emissions </a:t>
            </a:r>
            <a:r>
              <a:rPr lang="en-GB" sz="1400" noProof="0" dirty="0"/>
              <a:t>and </a:t>
            </a:r>
            <a:r>
              <a:rPr lang="en-GB" sz="1400" b="1" noProof="0" dirty="0"/>
              <a:t>energy reduction </a:t>
            </a:r>
            <a:r>
              <a:rPr lang="en-GB" sz="1400" noProof="0" dirty="0"/>
              <a:t>versus benchmarks, and discloses this data to investors.</a:t>
            </a:r>
          </a:p>
        </p:txBody>
      </p:sp>
    </p:spTree>
    <p:extLst>
      <p:ext uri="{BB962C8B-B14F-4D97-AF65-F5344CB8AC3E}">
        <p14:creationId xmlns:p14="http://schemas.microsoft.com/office/powerpoint/2010/main" val="72827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F646A-98A4-0A1D-8D0E-5FEF8DE17185}"/>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AAE75398-3F07-D171-B91D-4C637AAB980A}"/>
              </a:ext>
            </a:extLst>
          </p:cNvPr>
          <p:cNvSpPr>
            <a:spLocks noGrp="1"/>
          </p:cNvSpPr>
          <p:nvPr>
            <p:ph type="ctrTitle"/>
          </p:nvPr>
        </p:nvSpPr>
        <p:spPr/>
        <p:txBody>
          <a:bodyPr>
            <a:normAutofit/>
          </a:bodyPr>
          <a:lstStyle/>
          <a:p>
            <a:r>
              <a:rPr lang="en-GB" noProof="0" dirty="0"/>
              <a:t>CASE </a:t>
            </a:r>
            <a:r>
              <a:rPr lang="en-GB" noProof="0" dirty="0" err="1"/>
              <a:t>STUDy</a:t>
            </a:r>
            <a:r>
              <a:rPr lang="en-GB" noProof="0" dirty="0"/>
              <a:t>: Hitachi (2024)</a:t>
            </a:r>
            <a:br>
              <a:rPr lang="en-GB" noProof="0" dirty="0"/>
            </a:br>
            <a:r>
              <a:rPr lang="en-GB" noProof="0" dirty="0"/>
              <a:t>The Green tracking hub website</a:t>
            </a:r>
          </a:p>
        </p:txBody>
      </p:sp>
      <p:sp>
        <p:nvSpPr>
          <p:cNvPr id="7" name="Dia számának helye 3">
            <a:extLst>
              <a:ext uri="{FF2B5EF4-FFF2-40B4-BE49-F238E27FC236}">
                <a16:creationId xmlns:a16="http://schemas.microsoft.com/office/drawing/2014/main" id="{8201508F-97CE-B1E9-8F64-4ED1AB1C4174}"/>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8</a:t>
            </a:fld>
            <a:endParaRPr lang="en-GB" noProof="0" dirty="0"/>
          </a:p>
        </p:txBody>
      </p:sp>
      <p:pic>
        <p:nvPicPr>
          <p:cNvPr id="3" name="Kép 2">
            <a:extLst>
              <a:ext uri="{FF2B5EF4-FFF2-40B4-BE49-F238E27FC236}">
                <a16:creationId xmlns:a16="http://schemas.microsoft.com/office/drawing/2014/main" id="{5E12EA7B-75A9-2D9E-7C76-0765783AF492}"/>
              </a:ext>
            </a:extLst>
          </p:cNvPr>
          <p:cNvPicPr>
            <a:picLocks noChangeAspect="1"/>
          </p:cNvPicPr>
          <p:nvPr/>
        </p:nvPicPr>
        <p:blipFill>
          <a:blip r:embed="rId3"/>
          <a:stretch>
            <a:fillRect/>
          </a:stretch>
        </p:blipFill>
        <p:spPr>
          <a:xfrm>
            <a:off x="855888" y="1494591"/>
            <a:ext cx="6287045" cy="4580017"/>
          </a:xfrm>
          <a:prstGeom prst="rect">
            <a:avLst/>
          </a:prstGeom>
          <a:ln>
            <a:solidFill>
              <a:schemeClr val="bg1">
                <a:lumMod val="65000"/>
              </a:schemeClr>
            </a:solidFill>
          </a:ln>
        </p:spPr>
      </p:pic>
      <p:pic>
        <p:nvPicPr>
          <p:cNvPr id="4" name="Kép 3">
            <a:extLst>
              <a:ext uri="{FF2B5EF4-FFF2-40B4-BE49-F238E27FC236}">
                <a16:creationId xmlns:a16="http://schemas.microsoft.com/office/drawing/2014/main" id="{27AFD24C-6617-831B-AEC8-BFBA3934B31F}"/>
              </a:ext>
            </a:extLst>
          </p:cNvPr>
          <p:cNvPicPr>
            <a:picLocks noChangeAspect="1"/>
          </p:cNvPicPr>
          <p:nvPr/>
        </p:nvPicPr>
        <p:blipFill>
          <a:blip r:embed="rId4"/>
          <a:stretch>
            <a:fillRect/>
          </a:stretch>
        </p:blipFill>
        <p:spPr>
          <a:xfrm>
            <a:off x="7273179" y="1494591"/>
            <a:ext cx="3435013" cy="4580017"/>
          </a:xfrm>
          <a:prstGeom prst="rect">
            <a:avLst/>
          </a:prstGeom>
          <a:ln>
            <a:solidFill>
              <a:schemeClr val="bg1">
                <a:lumMod val="65000"/>
              </a:schemeClr>
            </a:solidFill>
          </a:ln>
        </p:spPr>
      </p:pic>
      <p:sp>
        <p:nvSpPr>
          <p:cNvPr id="5" name="Szövegdoboz 4">
            <a:extLst>
              <a:ext uri="{FF2B5EF4-FFF2-40B4-BE49-F238E27FC236}">
                <a16:creationId xmlns:a16="http://schemas.microsoft.com/office/drawing/2014/main" id="{5E79209E-109E-CC7D-5082-320EDF260DBF}"/>
              </a:ext>
            </a:extLst>
          </p:cNvPr>
          <p:cNvSpPr txBox="1"/>
          <p:nvPr/>
        </p:nvSpPr>
        <p:spPr>
          <a:xfrm>
            <a:off x="855888" y="6176084"/>
            <a:ext cx="6093068" cy="215444"/>
          </a:xfrm>
          <a:prstGeom prst="rect">
            <a:avLst/>
          </a:prstGeom>
          <a:noFill/>
        </p:spPr>
        <p:txBody>
          <a:bodyPr wrap="square">
            <a:spAutoFit/>
          </a:bodyPr>
          <a:lstStyle/>
          <a:p>
            <a:r>
              <a:rPr lang="hu-HU" sz="800" dirty="0" err="1"/>
              <a:t>Source</a:t>
            </a:r>
            <a:r>
              <a:rPr lang="hu-HU" sz="800" dirty="0"/>
              <a:t>: </a:t>
            </a:r>
            <a:r>
              <a:rPr lang="hu-HU" sz="800" dirty="0">
                <a:hlinkClick r:id="rId5"/>
              </a:rPr>
              <a:t>https://jpx-trackbond.com/</a:t>
            </a:r>
            <a:r>
              <a:rPr lang="hu-HU" sz="800" dirty="0"/>
              <a:t> </a:t>
            </a:r>
          </a:p>
        </p:txBody>
      </p:sp>
    </p:spTree>
    <p:extLst>
      <p:ext uri="{BB962C8B-B14F-4D97-AF65-F5344CB8AC3E}">
        <p14:creationId xmlns:p14="http://schemas.microsoft.com/office/powerpoint/2010/main" val="190311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8264-F249-DF91-C42A-F62E865D951D}"/>
            </a:ext>
          </a:extLst>
        </p:cNvPr>
        <p:cNvGrpSpPr/>
        <p:nvPr/>
      </p:nvGrpSpPr>
      <p:grpSpPr>
        <a:xfrm>
          <a:off x="0" y="0"/>
          <a:ext cx="0" cy="0"/>
          <a:chOff x="0" y="0"/>
          <a:chExt cx="0" cy="0"/>
        </a:xfrm>
      </p:grpSpPr>
      <p:sp>
        <p:nvSpPr>
          <p:cNvPr id="2" name="Cím 1">
            <a:extLst>
              <a:ext uri="{FF2B5EF4-FFF2-40B4-BE49-F238E27FC236}">
                <a16:creationId xmlns:a16="http://schemas.microsoft.com/office/drawing/2014/main" id="{0545900B-B6E7-230A-5E6B-EE413578F9C9}"/>
              </a:ext>
            </a:extLst>
          </p:cNvPr>
          <p:cNvSpPr>
            <a:spLocks noGrp="1"/>
          </p:cNvSpPr>
          <p:nvPr>
            <p:ph type="ctrTitle"/>
          </p:nvPr>
        </p:nvSpPr>
        <p:spPr/>
        <p:txBody>
          <a:bodyPr>
            <a:normAutofit/>
          </a:bodyPr>
          <a:lstStyle/>
          <a:p>
            <a:r>
              <a:rPr lang="en-GB" noProof="0" dirty="0"/>
              <a:t>CASE </a:t>
            </a:r>
            <a:r>
              <a:rPr lang="en-GB" noProof="0" dirty="0" err="1"/>
              <a:t>STUDy</a:t>
            </a:r>
            <a:r>
              <a:rPr lang="en-GB" noProof="0" dirty="0"/>
              <a:t>: Hitachi (2024)</a:t>
            </a:r>
            <a:br>
              <a:rPr lang="en-GB" noProof="0" dirty="0"/>
            </a:br>
            <a:r>
              <a:rPr lang="en-GB" noProof="0" dirty="0"/>
              <a:t>The Green tracking hub website</a:t>
            </a:r>
          </a:p>
        </p:txBody>
      </p:sp>
      <p:sp>
        <p:nvSpPr>
          <p:cNvPr id="7" name="Dia számának helye 3">
            <a:extLst>
              <a:ext uri="{FF2B5EF4-FFF2-40B4-BE49-F238E27FC236}">
                <a16:creationId xmlns:a16="http://schemas.microsoft.com/office/drawing/2014/main" id="{DDA1251F-1A00-F559-7183-B54027654B5F}"/>
              </a:ext>
            </a:extLst>
          </p:cNvPr>
          <p:cNvSpPr>
            <a:spLocks noGrp="1"/>
          </p:cNvSpPr>
          <p:nvPr>
            <p:ph type="sldNum" sz="quarter" idx="12"/>
          </p:nvPr>
        </p:nvSpPr>
        <p:spPr>
          <a:xfrm>
            <a:off x="8610600" y="6356350"/>
            <a:ext cx="2743200" cy="365125"/>
          </a:xfrm>
        </p:spPr>
        <p:txBody>
          <a:bodyPr/>
          <a:lstStyle/>
          <a:p>
            <a:fld id="{9EDDDD90-AB0C-4602-91C8-25275B45CDEF}" type="slidenum">
              <a:rPr lang="en-GB" noProof="0" smtClean="0"/>
              <a:t>9</a:t>
            </a:fld>
            <a:endParaRPr lang="en-GB" noProof="0" dirty="0"/>
          </a:p>
        </p:txBody>
      </p:sp>
      <p:pic>
        <p:nvPicPr>
          <p:cNvPr id="3" name="Kép 2">
            <a:extLst>
              <a:ext uri="{FF2B5EF4-FFF2-40B4-BE49-F238E27FC236}">
                <a16:creationId xmlns:a16="http://schemas.microsoft.com/office/drawing/2014/main" id="{FB6DEC81-F63C-A40A-92DF-19ABAF4FC575}"/>
              </a:ext>
            </a:extLst>
          </p:cNvPr>
          <p:cNvPicPr>
            <a:picLocks noChangeAspect="1"/>
          </p:cNvPicPr>
          <p:nvPr/>
        </p:nvPicPr>
        <p:blipFill>
          <a:blip r:embed="rId3"/>
          <a:stretch>
            <a:fillRect/>
          </a:stretch>
        </p:blipFill>
        <p:spPr>
          <a:xfrm>
            <a:off x="1053861" y="1619622"/>
            <a:ext cx="4473180" cy="4664184"/>
          </a:xfrm>
          <a:prstGeom prst="rect">
            <a:avLst/>
          </a:prstGeom>
          <a:ln>
            <a:solidFill>
              <a:schemeClr val="bg1">
                <a:lumMod val="65000"/>
              </a:schemeClr>
            </a:solidFill>
          </a:ln>
        </p:spPr>
      </p:pic>
      <p:pic>
        <p:nvPicPr>
          <p:cNvPr id="4" name="Kép 3">
            <a:extLst>
              <a:ext uri="{FF2B5EF4-FFF2-40B4-BE49-F238E27FC236}">
                <a16:creationId xmlns:a16="http://schemas.microsoft.com/office/drawing/2014/main" id="{114329DD-53FF-CE1A-98E2-F43FB9D2F6BC}"/>
              </a:ext>
            </a:extLst>
          </p:cNvPr>
          <p:cNvPicPr>
            <a:picLocks noChangeAspect="1"/>
          </p:cNvPicPr>
          <p:nvPr/>
        </p:nvPicPr>
        <p:blipFill>
          <a:blip r:embed="rId4"/>
          <a:stretch>
            <a:fillRect/>
          </a:stretch>
        </p:blipFill>
        <p:spPr>
          <a:xfrm>
            <a:off x="6096000" y="1619621"/>
            <a:ext cx="4352016" cy="4664185"/>
          </a:xfrm>
          <a:prstGeom prst="rect">
            <a:avLst/>
          </a:prstGeom>
          <a:ln>
            <a:solidFill>
              <a:schemeClr val="bg1">
                <a:lumMod val="65000"/>
              </a:schemeClr>
            </a:solidFill>
          </a:ln>
        </p:spPr>
      </p:pic>
      <p:sp>
        <p:nvSpPr>
          <p:cNvPr id="5" name="Szövegdoboz 4">
            <a:extLst>
              <a:ext uri="{FF2B5EF4-FFF2-40B4-BE49-F238E27FC236}">
                <a16:creationId xmlns:a16="http://schemas.microsoft.com/office/drawing/2014/main" id="{FA99E0CC-236A-40E1-1FA1-920E62FB8834}"/>
              </a:ext>
            </a:extLst>
          </p:cNvPr>
          <p:cNvSpPr txBox="1"/>
          <p:nvPr/>
        </p:nvSpPr>
        <p:spPr>
          <a:xfrm>
            <a:off x="1053861" y="6369124"/>
            <a:ext cx="6093068" cy="215444"/>
          </a:xfrm>
          <a:prstGeom prst="rect">
            <a:avLst/>
          </a:prstGeom>
          <a:noFill/>
        </p:spPr>
        <p:txBody>
          <a:bodyPr wrap="square">
            <a:spAutoFit/>
          </a:bodyPr>
          <a:lstStyle/>
          <a:p>
            <a:r>
              <a:rPr lang="hu-HU" sz="800" dirty="0" err="1"/>
              <a:t>Source</a:t>
            </a:r>
            <a:r>
              <a:rPr lang="hu-HU" sz="800" dirty="0"/>
              <a:t>: </a:t>
            </a:r>
            <a:r>
              <a:rPr lang="hu-HU" sz="800" dirty="0">
                <a:hlinkClick r:id="rId5"/>
              </a:rPr>
              <a:t>https://jpx-trackbond.com/</a:t>
            </a:r>
            <a:r>
              <a:rPr lang="hu-HU" sz="800" dirty="0"/>
              <a:t> </a:t>
            </a:r>
          </a:p>
        </p:txBody>
      </p:sp>
    </p:spTree>
    <p:extLst>
      <p:ext uri="{BB962C8B-B14F-4D97-AF65-F5344CB8AC3E}">
        <p14:creationId xmlns:p14="http://schemas.microsoft.com/office/powerpoint/2010/main" val="3254425959"/>
      </p:ext>
    </p:extLst>
  </p:cSld>
  <p:clrMapOvr>
    <a:masterClrMapping/>
  </p:clrMapOvr>
</p:sld>
</file>

<file path=ppt/theme/theme1.xml><?xml version="1.0" encoding="utf-8"?>
<a:theme xmlns:a="http://schemas.openxmlformats.org/drawingml/2006/main" name="Office Theme">
  <a:themeElements>
    <a:clrScheme name="AKK2022">
      <a:dk1>
        <a:srgbClr val="004B87"/>
      </a:dk1>
      <a:lt1>
        <a:sysClr val="window" lastClr="FFFFFF"/>
      </a:lt1>
      <a:dk2>
        <a:srgbClr val="34B78F"/>
      </a:dk2>
      <a:lt2>
        <a:srgbClr val="B6EFDD"/>
      </a:lt2>
      <a:accent1>
        <a:srgbClr val="003A70"/>
      </a:accent1>
      <a:accent2>
        <a:srgbClr val="0085B4"/>
      </a:accent2>
      <a:accent3>
        <a:srgbClr val="006747"/>
      </a:accent3>
      <a:accent4>
        <a:srgbClr val="F1B434"/>
      </a:accent4>
      <a:accent5>
        <a:srgbClr val="888B8D"/>
      </a:accent5>
      <a:accent6>
        <a:srgbClr val="693C5E"/>
      </a:accent6>
      <a:hlink>
        <a:srgbClr val="946037"/>
      </a:hlink>
      <a:folHlink>
        <a:srgbClr val="AD7C59"/>
      </a:folHlink>
    </a:clrScheme>
    <a:fontScheme name="AK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2466</Words>
  <Application>Microsoft Office PowerPoint</Application>
  <PresentationFormat>Szélesvásznú</PresentationFormat>
  <Paragraphs>175</Paragraphs>
  <Slides>12</Slides>
  <Notes>10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Arial</vt:lpstr>
      <vt:lpstr>Calibri</vt:lpstr>
      <vt:lpstr>Tahoma</vt:lpstr>
      <vt:lpstr>Office Theme</vt:lpstr>
      <vt:lpstr>Digitalisation and Government Bond</vt:lpstr>
      <vt:lpstr>Overview and relevance</vt:lpstr>
      <vt:lpstr>What are the benefits and challenges of blockchain-based tokenised issuance?</vt:lpstr>
      <vt:lpstr> Literature Findings</vt:lpstr>
      <vt:lpstr>PowerPoint-bemutató</vt:lpstr>
      <vt:lpstr>Esg relevance</vt:lpstr>
      <vt:lpstr>CASE STUDy: Hitachi (2024)  digital green bond</vt:lpstr>
      <vt:lpstr>CASE STUDy: Hitachi (2024) The Green tracking hub website</vt:lpstr>
      <vt:lpstr>CASE STUDy: Hitachi (2024) The Green tracking hub website</vt:lpstr>
      <vt:lpstr>CASE STUDy: Hitachi (2024) The Green tracking hub website</vt:lpstr>
      <vt:lpstr>Potential Future use of tokenised bonds in ESG landscape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Lukács Bence</dc:creator>
  <cp:lastModifiedBy>Lukács Bence</cp:lastModifiedBy>
  <cp:revision>13</cp:revision>
  <dcterms:created xsi:type="dcterms:W3CDTF">2026-03-17T13:55:30Z</dcterms:created>
  <dcterms:modified xsi:type="dcterms:W3CDTF">2026-05-08T15:02:00Z</dcterms:modified>
</cp:coreProperties>
</file>